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3"/>
    <p:sldId id="276" r:id="rId4"/>
    <p:sldId id="277" r:id="rId5"/>
    <p:sldId id="925" r:id="rId6"/>
    <p:sldId id="927" r:id="rId7"/>
    <p:sldId id="926" r:id="rId8"/>
    <p:sldId id="681" r:id="rId9"/>
    <p:sldId id="682" r:id="rId10"/>
    <p:sldId id="928" r:id="rId11"/>
    <p:sldId id="929" r:id="rId12"/>
    <p:sldId id="930" r:id="rId13"/>
    <p:sldId id="931" r:id="rId14"/>
    <p:sldId id="932" r:id="rId15"/>
    <p:sldId id="933" r:id="rId16"/>
    <p:sldId id="934" r:id="rId17"/>
    <p:sldId id="935" r:id="rId18"/>
    <p:sldId id="936" r:id="rId19"/>
    <p:sldId id="937" r:id="rId20"/>
    <p:sldId id="938" r:id="rId21"/>
    <p:sldId id="939" r:id="rId22"/>
    <p:sldId id="940" r:id="rId23"/>
    <p:sldId id="941" r:id="rId24"/>
    <p:sldId id="942" r:id="rId25"/>
    <p:sldId id="943" r:id="rId26"/>
    <p:sldId id="944" r:id="rId27"/>
    <p:sldId id="945" r:id="rId28"/>
    <p:sldId id="946" r:id="rId29"/>
    <p:sldId id="947" r:id="rId30"/>
    <p:sldId id="948" r:id="rId31"/>
    <p:sldId id="949" r:id="rId32"/>
    <p:sldId id="950" r:id="rId33"/>
    <p:sldId id="951" r:id="rId34"/>
    <p:sldId id="952" r:id="rId35"/>
    <p:sldId id="955" r:id="rId36"/>
    <p:sldId id="953" r:id="rId37"/>
    <p:sldId id="954" r:id="rId38"/>
    <p:sldId id="956" r:id="rId39"/>
    <p:sldId id="957" r:id="rId40"/>
    <p:sldId id="958" r:id="rId41"/>
    <p:sldId id="959" r:id="rId42"/>
    <p:sldId id="343" r:id="rId43"/>
    <p:sldId id="344" r:id="rId44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4" userDrawn="1">
          <p15:clr>
            <a:srgbClr val="A4A3A4"/>
          </p15:clr>
        </p15:guide>
        <p15:guide id="2" pos="41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FDF731"/>
    <a:srgbClr val="FF3D3D"/>
    <a:srgbClr val="9CC2F0"/>
    <a:srgbClr val="6FA3E9"/>
    <a:srgbClr val="383838"/>
    <a:srgbClr val="BEBEBE"/>
    <a:srgbClr val="5D5A72"/>
    <a:srgbClr val="DCDCDC"/>
    <a:srgbClr val="9FB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1874"/>
        <p:guide pos="41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325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6.xml"/><Relationship Id="rId6" Type="http://schemas.openxmlformats.org/officeDocument/2006/relationships/image" Target="../media/image4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3.png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4.bin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1.xml"/><Relationship Id="rId13" Type="http://schemas.openxmlformats.org/officeDocument/2006/relationships/image" Target="../media/image11.png"/><Relationship Id="rId12" Type="http://schemas.openxmlformats.org/officeDocument/2006/relationships/tags" Target="../tags/tag130.xml"/><Relationship Id="rId11" Type="http://schemas.openxmlformats.org/officeDocument/2006/relationships/image" Target="../media/image8.wmf"/><Relationship Id="rId10" Type="http://schemas.openxmlformats.org/officeDocument/2006/relationships/oleObject" Target="../embeddings/oleObject5.bin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8" Type="http://schemas.openxmlformats.org/officeDocument/2006/relationships/vmlDrawing" Target="../drawings/vmlDrawing3.v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41.xml"/><Relationship Id="rId15" Type="http://schemas.openxmlformats.org/officeDocument/2006/relationships/image" Target="../media/image6.png"/><Relationship Id="rId14" Type="http://schemas.openxmlformats.org/officeDocument/2006/relationships/image" Target="../media/image12.wmf"/><Relationship Id="rId13" Type="http://schemas.openxmlformats.org/officeDocument/2006/relationships/oleObject" Target="../embeddings/oleObject7.bin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image" Target="../media/image8.wmf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53.xml"/><Relationship Id="rId7" Type="http://schemas.openxmlformats.org/officeDocument/2006/relationships/image" Target="../media/image13.png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59.xml"/><Relationship Id="rId7" Type="http://schemas.openxmlformats.org/officeDocument/2006/relationships/image" Target="../media/image14.png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8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04.xml"/><Relationship Id="rId6" Type="http://schemas.openxmlformats.org/officeDocument/2006/relationships/image" Target="../media/image16.png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6" Type="http://schemas.openxmlformats.org/officeDocument/2006/relationships/vmlDrawing" Target="../drawings/vmlDrawing4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10.xml"/><Relationship Id="rId13" Type="http://schemas.openxmlformats.org/officeDocument/2006/relationships/image" Target="../media/image21.wmf"/><Relationship Id="rId12" Type="http://schemas.openxmlformats.org/officeDocument/2006/relationships/oleObject" Target="../embeddings/oleObject9.bin"/><Relationship Id="rId11" Type="http://schemas.openxmlformats.org/officeDocument/2006/relationships/image" Target="../media/image20.wmf"/><Relationship Id="rId10" Type="http://schemas.openxmlformats.org/officeDocument/2006/relationships/oleObject" Target="../embeddings/oleObject8.bin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10.bin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7" Type="http://schemas.openxmlformats.org/officeDocument/2006/relationships/vmlDrawing" Target="../drawings/vmlDrawing5.v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2.xml"/><Relationship Id="rId14" Type="http://schemas.openxmlformats.org/officeDocument/2006/relationships/image" Target="../media/image27.wmf"/><Relationship Id="rId13" Type="http://schemas.openxmlformats.org/officeDocument/2006/relationships/oleObject" Target="../embeddings/oleObject13.bin"/><Relationship Id="rId12" Type="http://schemas.openxmlformats.org/officeDocument/2006/relationships/image" Target="../media/image26.wmf"/><Relationship Id="rId11" Type="http://schemas.openxmlformats.org/officeDocument/2006/relationships/oleObject" Target="../embeddings/oleObject12.bin"/><Relationship Id="rId10" Type="http://schemas.openxmlformats.org/officeDocument/2006/relationships/image" Target="../media/image25.wmf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8.xml"/><Relationship Id="rId7" Type="http://schemas.openxmlformats.org/officeDocument/2006/relationships/image" Target="../media/image28.png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image" Target="../media/image16.png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image" Target="../media/image33.png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1.xml"/><Relationship Id="rId7" Type="http://schemas.openxmlformats.org/officeDocument/2006/relationships/image" Target="../media/image29.png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08.xml"/><Relationship Id="rId7" Type="http://schemas.openxmlformats.org/officeDocument/2006/relationships/image" Target="../media/image34.png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3.xml"/><Relationship Id="rId6" Type="http://schemas.openxmlformats.org/officeDocument/2006/relationships/image" Target="../media/image35.png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5.xml"/><Relationship Id="rId5" Type="http://schemas.openxmlformats.org/officeDocument/2006/relationships/image" Target="../media/image5.png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image" Target="../media/image6.png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4" Type="http://schemas.openxmlformats.org/officeDocument/2006/relationships/vmlDrawing" Target="../drawings/vmlDrawing1.v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123.xml"/><Relationship Id="rId21" Type="http://schemas.openxmlformats.org/officeDocument/2006/relationships/tags" Target="../tags/tag122.xml"/><Relationship Id="rId20" Type="http://schemas.openxmlformats.org/officeDocument/2006/relationships/tags" Target="../tags/tag121.xml"/><Relationship Id="rId2" Type="http://schemas.openxmlformats.org/officeDocument/2006/relationships/tags" Target="../tags/tag111.xml"/><Relationship Id="rId19" Type="http://schemas.openxmlformats.org/officeDocument/2006/relationships/tags" Target="../tags/tag120.xml"/><Relationship Id="rId18" Type="http://schemas.openxmlformats.org/officeDocument/2006/relationships/image" Target="../media/image10.png"/><Relationship Id="rId17" Type="http://schemas.openxmlformats.org/officeDocument/2006/relationships/image" Target="../media/image9.wmf"/><Relationship Id="rId16" Type="http://schemas.openxmlformats.org/officeDocument/2006/relationships/oleObject" Target="../embeddings/oleObject3.bin"/><Relationship Id="rId15" Type="http://schemas.openxmlformats.org/officeDocument/2006/relationships/image" Target="../media/image8.wmf"/><Relationship Id="rId14" Type="http://schemas.openxmlformats.org/officeDocument/2006/relationships/oleObject" Target="../embeddings/oleObject2.bin"/><Relationship Id="rId13" Type="http://schemas.openxmlformats.org/officeDocument/2006/relationships/image" Target="../media/image7.wmf"/><Relationship Id="rId12" Type="http://schemas.openxmlformats.org/officeDocument/2006/relationships/oleObject" Target="../embeddings/oleObject1.bin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507230" y="647065"/>
            <a:ext cx="7706995" cy="2007870"/>
          </a:xfrm>
        </p:spPr>
        <p:txBody>
          <a:bodyPr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4800">
                <a:solidFill>
                  <a:srgbClr val="9CC2F0"/>
                </a:solidFill>
              </a:rPr>
              <a:t>第</a:t>
            </a:r>
            <a:r>
              <a:rPr lang="en-US" altLang="zh-CN" sz="4800">
                <a:solidFill>
                  <a:srgbClr val="9CC2F0"/>
                </a:solidFill>
              </a:rPr>
              <a:t>1</a:t>
            </a:r>
            <a:r>
              <a:rPr lang="zh-CN" altLang="en-US" sz="4800">
                <a:solidFill>
                  <a:srgbClr val="9CC2F0"/>
                </a:solidFill>
              </a:rPr>
              <a:t>季</a:t>
            </a:r>
            <a:br>
              <a:rPr lang="zh-CN" altLang="en-US" sz="4800">
                <a:solidFill>
                  <a:srgbClr val="9CC2F0"/>
                </a:solidFill>
              </a:rPr>
            </a:br>
            <a:r>
              <a:rPr lang="zh-CN" altLang="en-US" sz="4400">
                <a:solidFill>
                  <a:srgbClr val="FFFF00"/>
                </a:solidFill>
              </a:rPr>
              <a:t>第</a:t>
            </a:r>
            <a:r>
              <a:rPr lang="en-US" altLang="zh-CN" sz="4400">
                <a:solidFill>
                  <a:srgbClr val="FFFF00"/>
                </a:solidFill>
              </a:rPr>
              <a:t>8</a:t>
            </a:r>
            <a:r>
              <a:rPr lang="zh-CN" altLang="en-US" sz="4400">
                <a:solidFill>
                  <a:srgbClr val="FFFF00"/>
                </a:solidFill>
              </a:rPr>
              <a:t>章：激光</a:t>
            </a:r>
            <a:r>
              <a:rPr lang="en-US" altLang="zh-CN" sz="4400">
                <a:solidFill>
                  <a:srgbClr val="FFFF00"/>
                </a:solidFill>
              </a:rPr>
              <a:t>SLAM</a:t>
            </a:r>
            <a:r>
              <a:rPr lang="zh-CN" altLang="en-US" sz="4400">
                <a:solidFill>
                  <a:srgbClr val="FFFF00"/>
                </a:solidFill>
              </a:rPr>
              <a:t>系统</a:t>
            </a:r>
            <a:br>
              <a:rPr lang="zh-CN" altLang="en-US" sz="4800">
                <a:solidFill>
                  <a:srgbClr val="FFFF00"/>
                </a:solidFill>
              </a:rPr>
            </a:b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pic>
        <p:nvPicPr>
          <p:cNvPr id="13" name="图片 12" descr="图书封面(正面)800x8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6070" y="551815"/>
            <a:ext cx="5755005" cy="5755005"/>
          </a:xfrm>
          <a:prstGeom prst="rect">
            <a:avLst/>
          </a:prstGeom>
        </p:spPr>
      </p:pic>
      <p:sp>
        <p:nvSpPr>
          <p:cNvPr id="1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7379335" y="2451735"/>
            <a:ext cx="2381250" cy="637540"/>
          </a:xfrm>
        </p:spPr>
        <p:txBody>
          <a:bodyPr>
            <a:noAutofit/>
          </a:bodyPr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主讲人：张虎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（小虎哥哥爱学习）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405" y="2440305"/>
            <a:ext cx="769620" cy="699770"/>
          </a:xfrm>
          <a:prstGeom prst="rect">
            <a:avLst/>
          </a:prstGeom>
        </p:spPr>
      </p:pic>
      <p:sp>
        <p:nvSpPr>
          <p:cNvPr id="4" name="文本框 3" descr="7b0a202020202262756c6c6574223a20227b5c2263617465676f727949645c223a31303032352c5c2274656d706c61746549645c223a32303233313439357d220a7d0a"/>
          <p:cNvSpPr txBox="1"/>
          <p:nvPr/>
        </p:nvSpPr>
        <p:spPr>
          <a:xfrm>
            <a:off x="5194300" y="3126740"/>
            <a:ext cx="601408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先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endParaRPr lang="zh-CN" altLang="en-US" sz="1600" b="1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1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快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速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梳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理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知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识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要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习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法</a:t>
            </a:r>
            <a:endParaRPr lang="zh-CN" altLang="en-US" sz="1600" b="1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2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细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数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式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析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3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操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以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及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真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调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试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答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疑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课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（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永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久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免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系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列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程</a:t>
            </a:r>
            <a:r>
              <a:rPr lang="en-US" altLang="zh-CN" sz="1600" b="1">
                <a:solidFill>
                  <a:srgbClr val="FF0000"/>
                </a:solidFill>
                <a:latin typeface="+mn-ea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长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期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更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新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）</a:t>
            </a: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endParaRPr lang="en-US" altLang="zh-CN" sz="16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0367645" y="3790315"/>
            <a:ext cx="242570" cy="276225"/>
          </a:xfrm>
          <a:custGeom>
            <a:avLst/>
            <a:gdLst>
              <a:gd name="connisteX0" fmla="*/ 0 w 438150"/>
              <a:gd name="connsiteY0" fmla="*/ 219075 h 381000"/>
              <a:gd name="connisteX1" fmla="*/ 171450 w 438150"/>
              <a:gd name="connsiteY1" fmla="*/ 381000 h 381000"/>
              <a:gd name="connisteX2" fmla="*/ 438150 w 438150"/>
              <a:gd name="connsiteY2" fmla="*/ 0 h 381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38150" h="381000">
                <a:moveTo>
                  <a:pt x="0" y="219075"/>
                </a:moveTo>
                <a:lnTo>
                  <a:pt x="171450" y="381000"/>
                </a:lnTo>
                <a:lnTo>
                  <a:pt x="438150" y="0"/>
                </a:lnTo>
              </a:path>
            </a:pathLst>
          </a:cu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586355" y="170497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3485515" y="141732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692525" y="1351915"/>
            <a:ext cx="220154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RBPF的滤波过程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RBPF的建议分布改进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RBPF的重采样改进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改进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RBPF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的滤波过程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991485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SLAM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问题的卡尔曼滤波和粒子滤波求解的具体数学推导，请阅读书本第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7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章的内容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7" name="标题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42315" y="3422015"/>
            <a:ext cx="1873885" cy="8509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>
              <a:lnSpc>
                <a:spcPct val="100000"/>
              </a:lnSpc>
            </a:pPr>
            <a:r>
              <a:rPr lang="en-US" altLang="zh-CN" sz="1600" b="0">
                <a:solidFill>
                  <a:srgbClr val="FFFF00"/>
                </a:solidFill>
              </a:rPr>
              <a:t>SLAM</a:t>
            </a:r>
            <a:r>
              <a:rPr lang="zh-CN" altLang="en-US" sz="1600" b="0">
                <a:solidFill>
                  <a:srgbClr val="FFFF00"/>
                </a:solidFill>
              </a:rPr>
              <a:t>问题</a:t>
            </a:r>
            <a:endParaRPr lang="zh-CN" altLang="en-US" sz="1600" b="0">
              <a:solidFill>
                <a:srgbClr val="FFFF00"/>
              </a:solidFill>
            </a:endParaRPr>
          </a:p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贝叶斯网络表示</a:t>
            </a:r>
            <a:endParaRPr lang="zh-CN" altLang="en-US" sz="1600" b="0">
              <a:solidFill>
                <a:srgbClr val="FFFF00"/>
              </a:solidFill>
            </a:endParaRPr>
          </a:p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（条件概率）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graphicFrame>
        <p:nvGraphicFramePr>
          <p:cNvPr id="48" name="对象 -2147481113"/>
          <p:cNvGraphicFramePr>
            <a:graphicFrameLocks noChangeAspect="1"/>
          </p:cNvGraphicFramePr>
          <p:nvPr/>
        </p:nvGraphicFramePr>
        <p:xfrm>
          <a:off x="1071245" y="4348163"/>
          <a:ext cx="112014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" name="" r:id="rId8" imgW="1117600" imgH="228600" progId="Equation.KSEE3">
                  <p:embed/>
                </p:oleObj>
              </mc:Choice>
              <mc:Fallback>
                <p:oleObj name="" r:id="rId8" imgW="1117600" imgH="228600" progId="Equation.KSEE3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1245" y="4348163"/>
                        <a:ext cx="1120140" cy="231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-2147481112"/>
          <p:cNvGraphicFramePr>
            <a:graphicFrameLocks noChangeAspect="1"/>
          </p:cNvGraphicFramePr>
          <p:nvPr/>
        </p:nvGraphicFramePr>
        <p:xfrm>
          <a:off x="1071245" y="4654233"/>
          <a:ext cx="117983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" r:id="rId10" imgW="1181100" imgH="228600" progId="Equation.KSEE3">
                  <p:embed/>
                </p:oleObj>
              </mc:Choice>
              <mc:Fallback>
                <p:oleObj name="" r:id="rId10" imgW="1181100" imgH="228600" progId="Equation.KSEE3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245" y="4654233"/>
                        <a:ext cx="1179830" cy="231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本框 51"/>
          <p:cNvSpPr txBox="1"/>
          <p:nvPr/>
        </p:nvSpPr>
        <p:spPr>
          <a:xfrm>
            <a:off x="119380" y="4340860"/>
            <a:ext cx="95186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（在线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sz="1000" b="0">
                <a:solidFill>
                  <a:schemeClr val="bg1"/>
                </a:solidFill>
                <a:latin typeface="+mn-ea"/>
              </a:rPr>
              <a:t>）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19380" y="4653915"/>
            <a:ext cx="95186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（完全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sz="1000" b="0">
                <a:solidFill>
                  <a:schemeClr val="bg1"/>
                </a:solidFill>
                <a:latin typeface="+mn-ea"/>
              </a:rPr>
              <a:t>）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上箭头 53"/>
          <p:cNvSpPr/>
          <p:nvPr/>
        </p:nvSpPr>
        <p:spPr>
          <a:xfrm flipV="1">
            <a:off x="1437640" y="4954905"/>
            <a:ext cx="329565" cy="3219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标题 1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675005" y="5267960"/>
            <a:ext cx="1873885" cy="582295"/>
          </a:xfrm>
          <a:prstGeom prst="rect">
            <a:avLst/>
          </a:prstGeom>
          <a:solidFill>
            <a:schemeClr val="accent1"/>
          </a:solidFill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卡尔曼滤波</a:t>
            </a:r>
            <a:endParaRPr lang="zh-CN" altLang="en-US" sz="1600" b="0">
              <a:solidFill>
                <a:srgbClr val="FFFF00"/>
              </a:solidFill>
            </a:endParaRPr>
          </a:p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粒子滤波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pic>
        <p:nvPicPr>
          <p:cNvPr id="56" name="图片 55" descr="图片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0010" y="2555240"/>
            <a:ext cx="6155055" cy="3736975"/>
          </a:xfrm>
          <a:prstGeom prst="rect">
            <a:avLst/>
          </a:prstGeom>
        </p:spPr>
      </p:pic>
      <p:sp>
        <p:nvSpPr>
          <p:cNvPr id="57" name="上箭头 56"/>
          <p:cNvSpPr/>
          <p:nvPr/>
        </p:nvSpPr>
        <p:spPr>
          <a:xfrm rot="16200000" flipV="1">
            <a:off x="3053715" y="5086985"/>
            <a:ext cx="329565" cy="1000760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381750" y="2585720"/>
            <a:ext cx="1704975" cy="942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496050" y="5753100"/>
            <a:ext cx="1019175" cy="54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586355" y="170497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3485515" y="141732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692525" y="1351915"/>
            <a:ext cx="220154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RBPF的滤波过程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RBPF的建议分布改进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RBPF的重采样改进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改进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RBPF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的滤波过程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991485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RBPF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的具体数学推导，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2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8" name="右箭头 7"/>
          <p:cNvSpPr/>
          <p:nvPr>
            <p:custDataLst>
              <p:tags r:id="rId7"/>
            </p:custDataLst>
          </p:nvPr>
        </p:nvSpPr>
        <p:spPr>
          <a:xfrm>
            <a:off x="5599430" y="137922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515100" y="1144270"/>
            <a:ext cx="39624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RBPF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：Rao-Blackwellization Particle Filter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3" name="左大括号 42"/>
          <p:cNvSpPr/>
          <p:nvPr/>
        </p:nvSpPr>
        <p:spPr>
          <a:xfrm rot="16200000">
            <a:off x="8056245" y="892810"/>
            <a:ext cx="76200" cy="15805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左大括号 43"/>
          <p:cNvSpPr/>
          <p:nvPr/>
        </p:nvSpPr>
        <p:spPr>
          <a:xfrm rot="5400000">
            <a:off x="9530715" y="817880"/>
            <a:ext cx="76200" cy="9518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219825" y="1746885"/>
            <a:ext cx="59721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u="sng">
                <a:solidFill>
                  <a:srgbClr val="FF0000"/>
                </a:solidFill>
              </a:rPr>
              <a:t>Rao–Blackwell 定理</a:t>
            </a:r>
            <a:r>
              <a:rPr lang="zh-CN" altLang="en-US" sz="1200">
                <a:solidFill>
                  <a:schemeClr val="accent3"/>
                </a:solidFill>
              </a:rPr>
              <a:t>以一个任意的原始估计为起点，寻找最小方差无偏估计量（MVUE）</a:t>
            </a:r>
            <a:endParaRPr lang="zh-CN" altLang="en-US" sz="1200">
              <a:solidFill>
                <a:schemeClr val="accent3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85635" y="5722620"/>
            <a:ext cx="15760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①</a:t>
            </a:r>
            <a:r>
              <a:rPr lang="en-US" altLang="zh-CN" sz="1200">
                <a:solidFill>
                  <a:srgbClr val="FF0000"/>
                </a:solidFill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采样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②</a:t>
            </a:r>
            <a:r>
              <a:rPr lang="en-US" altLang="zh-CN" sz="1200">
                <a:solidFill>
                  <a:srgbClr val="FF0000"/>
                </a:solidFill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重要性权重</a:t>
            </a:r>
            <a:r>
              <a:rPr lang="en-US" altLang="zh-CN" sz="1200">
                <a:solidFill>
                  <a:srgbClr val="FF0000"/>
                </a:solidFill>
              </a:rPr>
              <a:t> 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③</a:t>
            </a:r>
            <a:r>
              <a:rPr lang="en-US" altLang="zh-CN" sz="1200">
                <a:solidFill>
                  <a:srgbClr val="FF0000"/>
                </a:solidFill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重采样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④</a:t>
            </a:r>
            <a:r>
              <a:rPr lang="en-US" altLang="zh-CN" sz="1200">
                <a:solidFill>
                  <a:srgbClr val="FF0000"/>
                </a:solidFill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地图估计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03315" y="2171700"/>
            <a:ext cx="15640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  <a:highlight>
                  <a:srgbClr val="008000"/>
                </a:highlight>
              </a:rPr>
              <a:t>（两个作者的名字）</a:t>
            </a:r>
            <a:endParaRPr lang="zh-CN" altLang="en-US" sz="1200">
              <a:solidFill>
                <a:srgbClr val="FF0000"/>
              </a:solidFill>
              <a:highlight>
                <a:srgbClr val="008000"/>
              </a:highlight>
            </a:endParaRPr>
          </a:p>
        </p:txBody>
      </p:sp>
      <p:cxnSp>
        <p:nvCxnSpPr>
          <p:cNvPr id="5" name="直接箭头连接符 4"/>
          <p:cNvCxnSpPr>
            <a:stCxn id="4" idx="0"/>
          </p:cNvCxnSpPr>
          <p:nvPr/>
        </p:nvCxnSpPr>
        <p:spPr>
          <a:xfrm flipH="1" flipV="1">
            <a:off x="6981825" y="1976120"/>
            <a:ext cx="3810" cy="195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80365" y="2898140"/>
            <a:ext cx="1873885" cy="8509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>
              <a:lnSpc>
                <a:spcPct val="100000"/>
              </a:lnSpc>
            </a:pPr>
            <a:r>
              <a:rPr lang="en-US" altLang="zh-CN" sz="1600" b="0">
                <a:solidFill>
                  <a:srgbClr val="FFFF00"/>
                </a:solidFill>
              </a:rPr>
              <a:t>SLAM</a:t>
            </a:r>
            <a:r>
              <a:rPr lang="zh-CN" altLang="en-US" sz="1600" b="0">
                <a:solidFill>
                  <a:srgbClr val="FFFF00"/>
                </a:solidFill>
              </a:rPr>
              <a:t>问题</a:t>
            </a:r>
            <a:endParaRPr lang="zh-CN" altLang="en-US" sz="1600" b="0">
              <a:solidFill>
                <a:srgbClr val="FFFF00"/>
              </a:solidFill>
            </a:endParaRPr>
          </a:p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贝叶斯网络表示</a:t>
            </a:r>
            <a:endParaRPr lang="zh-CN" altLang="en-US" sz="1600" b="0">
              <a:solidFill>
                <a:srgbClr val="FFFF00"/>
              </a:solidFill>
            </a:endParaRPr>
          </a:p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（条件概率）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graphicFrame>
        <p:nvGraphicFramePr>
          <p:cNvPr id="12" name="对象 -2147481112"/>
          <p:cNvGraphicFramePr>
            <a:graphicFrameLocks noChangeAspect="1"/>
          </p:cNvGraphicFramePr>
          <p:nvPr/>
        </p:nvGraphicFramePr>
        <p:xfrm>
          <a:off x="132715" y="4565015"/>
          <a:ext cx="1758315" cy="34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9" imgW="1181100" imgH="228600" progId="Equation.KSEE3">
                  <p:embed/>
                </p:oleObj>
              </mc:Choice>
              <mc:Fallback>
                <p:oleObj name="" r:id="rId9" imgW="1181100" imgH="228600" progId="Equation.KSEE3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2715" y="4565015"/>
                        <a:ext cx="1758315" cy="3454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23520" y="3923030"/>
            <a:ext cx="11283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accent3"/>
                </a:solidFill>
              </a:rPr>
              <a:t>一般形式</a:t>
            </a:r>
            <a:endParaRPr lang="zh-CN" altLang="en-US" sz="1600">
              <a:solidFill>
                <a:schemeClr val="accent3"/>
              </a:solidFill>
            </a:endParaRPr>
          </a:p>
        </p:txBody>
      </p:sp>
      <p:sp>
        <p:nvSpPr>
          <p:cNvPr id="17" name="右箭头 16"/>
          <p:cNvSpPr/>
          <p:nvPr>
            <p:custDataLst>
              <p:tags r:id="rId11"/>
            </p:custDataLst>
          </p:nvPr>
        </p:nvSpPr>
        <p:spPr>
          <a:xfrm rot="5400000">
            <a:off x="913765" y="399923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>
            <p:custDataLst>
              <p:tags r:id="rId12"/>
            </p:custDataLst>
          </p:nvPr>
        </p:nvSpPr>
        <p:spPr>
          <a:xfrm>
            <a:off x="1891030" y="4649470"/>
            <a:ext cx="1723390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678940" y="4147820"/>
            <a:ext cx="22205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1400" b="0">
                <a:solidFill>
                  <a:srgbClr val="FFFF00"/>
                </a:solidFill>
                <a:latin typeface="+mn-ea"/>
              </a:rPr>
              <a:t>利用条件独立性</a:t>
            </a:r>
            <a:endParaRPr lang="zh-CN" sz="1400" b="0">
              <a:solidFill>
                <a:srgbClr val="FFFF00"/>
              </a:solidFill>
              <a:latin typeface="+mn-ea"/>
            </a:endParaRPr>
          </a:p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1400" b="0">
                <a:solidFill>
                  <a:srgbClr val="FFFF00"/>
                </a:solidFill>
                <a:latin typeface="+mn-ea"/>
              </a:rPr>
              <a:t>将条件概率化简展开</a:t>
            </a:r>
            <a:endParaRPr lang="zh-CN" sz="1400" b="0">
              <a:solidFill>
                <a:srgbClr val="FFFF00"/>
              </a:solidFill>
              <a:latin typeface="+mn-ea"/>
            </a:endParaRPr>
          </a:p>
        </p:txBody>
      </p:sp>
      <p:graphicFrame>
        <p:nvGraphicFramePr>
          <p:cNvPr id="20" name="对象 -2147480344"/>
          <p:cNvGraphicFramePr>
            <a:graphicFrameLocks noChangeAspect="1"/>
          </p:cNvGraphicFramePr>
          <p:nvPr/>
        </p:nvGraphicFramePr>
        <p:xfrm>
          <a:off x="3658870" y="4565650"/>
          <a:ext cx="4443095" cy="31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3" imgW="3251200" imgH="228600" progId="Equation.KSEE3">
                  <p:embed/>
                </p:oleObj>
              </mc:Choice>
              <mc:Fallback>
                <p:oleObj name="" r:id="rId13" imgW="3251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58870" y="4565650"/>
                        <a:ext cx="4443095" cy="3124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 descr="图片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5740" y="2564765"/>
            <a:ext cx="4149090" cy="175641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931920" y="3973830"/>
            <a:ext cx="35794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olidFill>
                  <a:schemeClr val="accent3"/>
                </a:solidFill>
              </a:rPr>
              <a:t>RBPF</a:t>
            </a:r>
            <a:r>
              <a:rPr lang="zh-CN" altLang="en-US" sz="1600">
                <a:solidFill>
                  <a:schemeClr val="accent3"/>
                </a:solidFill>
              </a:rPr>
              <a:t>形式</a:t>
            </a:r>
            <a:endParaRPr lang="zh-CN" altLang="en-US" sz="1600">
              <a:solidFill>
                <a:schemeClr val="accent3"/>
              </a:solidFill>
            </a:endParaRPr>
          </a:p>
          <a:p>
            <a:r>
              <a:rPr lang="en-US" altLang="zh-CN" sz="1600">
                <a:solidFill>
                  <a:schemeClr val="accent3"/>
                </a:solidFill>
              </a:rPr>
              <a:t>(</a:t>
            </a:r>
            <a:r>
              <a:rPr lang="zh-CN" altLang="en-US" sz="1600">
                <a:solidFill>
                  <a:schemeClr val="accent3"/>
                </a:solidFill>
              </a:rPr>
              <a:t>先求定位问题，再求建图问题</a:t>
            </a:r>
            <a:r>
              <a:rPr lang="en-US" altLang="zh-CN" sz="1600">
                <a:solidFill>
                  <a:schemeClr val="accent3"/>
                </a:solidFill>
              </a:rPr>
              <a:t>)</a:t>
            </a:r>
            <a:endParaRPr lang="en-US" altLang="zh-CN" sz="1600">
              <a:solidFill>
                <a:schemeClr val="accent3"/>
              </a:solidFill>
            </a:endParaRPr>
          </a:p>
        </p:txBody>
      </p:sp>
      <p:sp>
        <p:nvSpPr>
          <p:cNvPr id="25" name="左大括号 24"/>
          <p:cNvSpPr/>
          <p:nvPr/>
        </p:nvSpPr>
        <p:spPr>
          <a:xfrm rot="16200000">
            <a:off x="7335520" y="4410710"/>
            <a:ext cx="114300" cy="11423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左大括号 25"/>
          <p:cNvSpPr/>
          <p:nvPr/>
        </p:nvSpPr>
        <p:spPr>
          <a:xfrm rot="16200000">
            <a:off x="5964555" y="4404360"/>
            <a:ext cx="114300" cy="11423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563110" y="5164455"/>
            <a:ext cx="22205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1400" b="0">
                <a:solidFill>
                  <a:srgbClr val="FFFF00"/>
                </a:solidFill>
                <a:latin typeface="+mn-ea"/>
              </a:rPr>
              <a:t>建图问题：点云拼接</a:t>
            </a:r>
            <a:endParaRPr lang="zh-CN" sz="1400" b="0">
              <a:solidFill>
                <a:srgbClr val="FFFF00"/>
              </a:solidFill>
              <a:latin typeface="+mn-ea"/>
            </a:endParaRPr>
          </a:p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1400" b="0">
                <a:solidFill>
                  <a:srgbClr val="FFFF00"/>
                </a:solidFill>
                <a:latin typeface="+mn-ea"/>
              </a:rPr>
              <a:t>（简单）</a:t>
            </a:r>
            <a:endParaRPr 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78015" y="5164455"/>
            <a:ext cx="47351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1400" b="0">
                <a:solidFill>
                  <a:srgbClr val="FFFF00"/>
                </a:solidFill>
                <a:latin typeface="+mn-ea"/>
              </a:rPr>
              <a:t>定位问题：比如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SIR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（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sampling importance resampling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）</a:t>
            </a:r>
            <a:endParaRPr lang="zh-CN" sz="1400" b="0">
              <a:solidFill>
                <a:srgbClr val="FFFF00"/>
              </a:solidFill>
              <a:latin typeface="+mn-ea"/>
            </a:endParaRPr>
          </a:p>
          <a:p>
            <a:pPr indent="0" algn="ctr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1400" b="0">
                <a:solidFill>
                  <a:srgbClr val="FFFF00"/>
                </a:solidFill>
                <a:latin typeface="+mn-ea"/>
              </a:rPr>
              <a:t>（核心）</a:t>
            </a:r>
            <a:endParaRPr 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781550" y="5164455"/>
            <a:ext cx="6932295" cy="55626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091295" y="903605"/>
            <a:ext cx="9569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accent3"/>
                </a:solidFill>
              </a:rPr>
              <a:t>粒子滤波器</a:t>
            </a:r>
            <a:endParaRPr lang="zh-CN" altLang="en-US" sz="1200">
              <a:solidFill>
                <a:schemeClr val="accent3"/>
              </a:solidFill>
            </a:endParaRPr>
          </a:p>
        </p:txBody>
      </p:sp>
    </p:spTree>
    <p:custDataLst>
      <p:tags r:id="rId1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1" grpId="0"/>
      <p:bldP spid="29" grpId="0"/>
      <p:bldP spid="44" grpId="0" animBg="1"/>
      <p:bldP spid="43" grpId="0" animBg="1"/>
      <p:bldP spid="45" grpId="0"/>
      <p:bldP spid="4" grpId="0"/>
      <p:bldP spid="6" grpId="0"/>
      <p:bldP spid="17" grpId="0" animBg="1"/>
      <p:bldP spid="16" grpId="0"/>
      <p:bldP spid="19" grpId="0"/>
      <p:bldP spid="18" grpId="0" animBg="1"/>
      <p:bldP spid="23" grpId="0"/>
      <p:bldP spid="25" grpId="0" animBg="1"/>
      <p:bldP spid="28" grpId="0"/>
      <p:bldP spid="26" grpId="0" animBg="1"/>
      <p:bldP spid="27" grpId="0"/>
      <p:bldP spid="40" grpId="0" animBg="1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586355" y="170497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3485515" y="141732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692525" y="1351915"/>
            <a:ext cx="220154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RBPF的滤波过程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RBPF的建议分布改进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RBPF的重采样改进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改进</a:t>
            </a: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RBPF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的滤波过程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991485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RBPF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的具体数学推导，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2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028700" y="3439795"/>
            <a:ext cx="971550" cy="50482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FFF00"/>
                </a:solidFill>
                <a:latin typeface="+mn-ea"/>
                <a:sym typeface="+mn-ea"/>
              </a:rPr>
              <a:t>RBPF</a:t>
            </a:r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2863850" y="3357245"/>
            <a:ext cx="2921000" cy="65722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FF00"/>
                </a:solidFill>
                <a:latin typeface="+mn-ea"/>
                <a:sym typeface="+mn-ea"/>
              </a:rPr>
              <a:t>RBPF的建议分布改进</a:t>
            </a:r>
            <a:endParaRPr lang="zh-CN" altLang="en-US">
              <a:solidFill>
                <a:srgbClr val="FFFF00"/>
              </a:solidFill>
              <a:latin typeface="+mn-ea"/>
              <a:sym typeface="+mn-ea"/>
            </a:endParaRPr>
          </a:p>
          <a:p>
            <a:pPr algn="ctr"/>
            <a:r>
              <a:rPr lang="zh-CN" altLang="en-US">
                <a:solidFill>
                  <a:srgbClr val="FFFF00"/>
                </a:solidFill>
                <a:latin typeface="+mn-ea"/>
                <a:sym typeface="+mn-ea"/>
              </a:rPr>
              <a:t>RBPF的重采样改进</a:t>
            </a:r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137400" y="3439795"/>
            <a:ext cx="3352800" cy="50482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FFF00"/>
                </a:solidFill>
              </a:rPr>
              <a:t>GMapping</a:t>
            </a:r>
            <a:r>
              <a:rPr lang="zh-CN" altLang="en-US">
                <a:solidFill>
                  <a:srgbClr val="FFFF00"/>
                </a:solidFill>
              </a:rPr>
              <a:t>（</a:t>
            </a:r>
            <a:r>
              <a:rPr lang="en-US" altLang="zh-CN">
                <a:solidFill>
                  <a:srgbClr val="FFFF00"/>
                </a:solidFill>
              </a:rPr>
              <a:t>Grid Mapping</a:t>
            </a:r>
            <a:r>
              <a:rPr lang="zh-CN" altLang="en-US">
                <a:solidFill>
                  <a:srgbClr val="FFFF00"/>
                </a:solidFill>
              </a:rPr>
              <a:t>）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4" name="加号 33"/>
          <p:cNvSpPr/>
          <p:nvPr/>
        </p:nvSpPr>
        <p:spPr>
          <a:xfrm>
            <a:off x="2136775" y="3392170"/>
            <a:ext cx="590550" cy="609600"/>
          </a:xfrm>
          <a:prstGeom prst="mathPlu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等于号 34"/>
          <p:cNvSpPr/>
          <p:nvPr/>
        </p:nvSpPr>
        <p:spPr>
          <a:xfrm>
            <a:off x="6038850" y="3414395"/>
            <a:ext cx="857250" cy="561975"/>
          </a:xfrm>
          <a:prstGeom prst="mathEqual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909185" y="4864735"/>
            <a:ext cx="68084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sz="1400" b="0">
                <a:solidFill>
                  <a:srgbClr val="FFFF00"/>
                </a:solidFill>
                <a:latin typeface="+mn-ea"/>
              </a:rPr>
              <a:t>Improved Techniques for Grid Mapping with 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Rao-Blackwelliz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ed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 Particle Filter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cxnSp>
        <p:nvCxnSpPr>
          <p:cNvPr id="37" name="直接箭头连接符 36"/>
          <p:cNvCxnSpPr>
            <a:stCxn id="33" idx="2"/>
          </p:cNvCxnSpPr>
          <p:nvPr/>
        </p:nvCxnSpPr>
        <p:spPr>
          <a:xfrm flipH="1">
            <a:off x="8810625" y="3944620"/>
            <a:ext cx="3175" cy="993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842375" y="4119880"/>
            <a:ext cx="6083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400" b="0">
                <a:solidFill>
                  <a:srgbClr val="FFFF00"/>
                </a:solidFill>
                <a:latin typeface="+mn-ea"/>
              </a:rPr>
              <a:t>论文</a:t>
            </a:r>
            <a:endParaRPr lang="zh-CN" sz="14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2" grpId="0" animBg="1"/>
      <p:bldP spid="35" grpId="0" animBg="1"/>
      <p:bldP spid="33" grpId="0" animBg="1"/>
      <p:bldP spid="38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614930" y="214312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502660" y="1843405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09670" y="1978025"/>
            <a:ext cx="24955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代码框架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程序调用流程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950" y="3122930"/>
            <a:ext cx="5791200" cy="2098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251325" y="5343525"/>
            <a:ext cx="40855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https://github.com/ros-perception/slam_gmapping</a:t>
            </a:r>
            <a:endParaRPr sz="10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https://github.com/ros-perception/openslam_gmapping</a:t>
            </a:r>
            <a:endParaRPr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91485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GMapping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源码的具体分析，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2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42705" y="3780155"/>
            <a:ext cx="2689225" cy="783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元功能包：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slam_gmapping</a:t>
            </a:r>
            <a:endParaRPr lang="en-US" altLang="zh-CN" sz="10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功能包：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gmapping</a:t>
            </a:r>
            <a:endParaRPr lang="en-US" altLang="zh-CN" sz="10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ROS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功能包：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openslam_gmapping</a:t>
            </a:r>
            <a:endParaRPr lang="en-US" altLang="zh-CN" sz="10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5" grpId="0" animBg="1"/>
      <p:bldP spid="6" grpId="0"/>
      <p:bldP spid="23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614930" y="214312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502660" y="1843405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09670" y="1978025"/>
            <a:ext cx="24955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代码框架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程序调用流程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</p:txBody>
      </p:sp>
      <p:pic>
        <p:nvPicPr>
          <p:cNvPr id="19" name="图片 18" descr="图片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135" y="2749550"/>
            <a:ext cx="8942070" cy="36423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91485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GMapping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源码的具体分析，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2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719705" y="255270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95040" y="902970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643630" y="226568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41750" y="2280285"/>
            <a:ext cx="213995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在线运行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离线运行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8180" y="2775585"/>
            <a:ext cx="231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rgbClr val="FF0000"/>
                </a:solidFill>
                <a:latin typeface="+mn-ea"/>
              </a:rPr>
              <a:t>环境：</a:t>
            </a:r>
            <a:r>
              <a:rPr lang="en-US" altLang="zh-CN" sz="1000" b="0">
                <a:solidFill>
                  <a:srgbClr val="FF0000"/>
                </a:solidFill>
                <a:latin typeface="+mn-ea"/>
              </a:rPr>
              <a:t>Ubuntu18.04+ROS melodic</a:t>
            </a:r>
            <a:endParaRPr lang="en-US" altLang="zh-CN" sz="10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右箭头 9"/>
          <p:cNvSpPr/>
          <p:nvPr>
            <p:custDataLst>
              <p:tags r:id="rId7"/>
            </p:custDataLst>
          </p:nvPr>
        </p:nvSpPr>
        <p:spPr>
          <a:xfrm>
            <a:off x="5589905" y="232981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6498590" y="203073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589395" y="2054860"/>
            <a:ext cx="19481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安装依赖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编译源码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用数据集测试算法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94150" y="4264025"/>
            <a:ext cx="4352925" cy="119888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#安装openslam_gmapping和slam_gmapping功能包及其依赖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sudo apt install ros-melodic-openslam-gmapping ros-melodic-gmapping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#卸载openslam_gmapping和slam_gmapping功能包但保留其依赖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sudo apt remove ros-melodic-openslam-gmapping ros-melodic-gmapping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5" grpId="0" animBg="1"/>
      <p:bldP spid="6" grpId="0"/>
      <p:bldP spid="10" grpId="0" animBg="1"/>
      <p:bldP spid="12" grpId="0" animBg="1"/>
      <p:bldP spid="14" grpId="0"/>
      <p:bldP spid="8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719705" y="255270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95040" y="902970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643630" y="226568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41750" y="2280285"/>
            <a:ext cx="213995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在线运行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离线运行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8180" y="2775585"/>
            <a:ext cx="231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rgbClr val="FF0000"/>
                </a:solidFill>
                <a:latin typeface="+mn-ea"/>
              </a:rPr>
              <a:t>环境：</a:t>
            </a:r>
            <a:r>
              <a:rPr lang="en-US" altLang="zh-CN" sz="1000" b="0">
                <a:solidFill>
                  <a:srgbClr val="FF0000"/>
                </a:solidFill>
                <a:latin typeface="+mn-ea"/>
              </a:rPr>
              <a:t>Ubuntu18.04+ROS melodic</a:t>
            </a:r>
            <a:endParaRPr lang="en-US" altLang="zh-CN" sz="10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右箭头 9"/>
          <p:cNvSpPr/>
          <p:nvPr>
            <p:custDataLst>
              <p:tags r:id="rId7"/>
            </p:custDataLst>
          </p:nvPr>
        </p:nvSpPr>
        <p:spPr>
          <a:xfrm>
            <a:off x="5589905" y="232981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6498590" y="203073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589395" y="2054860"/>
            <a:ext cx="19481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安装依赖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编译源码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用数据集测试算法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60240" y="3065145"/>
            <a:ext cx="4643120" cy="341503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#切换到工作空间目录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cd ~/catkin_ws/src/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#下载slam_gmapping功能包源码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git clone https://github.com/ros-perception/slam_gmapping.git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cd slam_gmapping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#查看代码版本是否为molodic，如果不是请使用git checkout命令切换到对应版本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git branch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#下载openslam_gmapping功能包源码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git clone https://github.com/ros-perception/openslam_gmapping.git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cd  openslam_gmapping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#同样查看代码版本是否为molodic，如果不是请使用git checkout命令切换到对应版本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git branch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#编译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cd ~/catkin_ws/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catkin_make -DCATKIN_WHITELIST_PACKAGES="openslam_gmapping"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catkin_make -DCATKIN_WHITELIST_PACKAGES="gmapping"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719705" y="255270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95040" y="902970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643630" y="226568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41750" y="2280285"/>
            <a:ext cx="213995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在线运行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离线运行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8180" y="2775585"/>
            <a:ext cx="231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rgbClr val="FF0000"/>
                </a:solidFill>
                <a:latin typeface="+mn-ea"/>
              </a:rPr>
              <a:t>环境：</a:t>
            </a:r>
            <a:r>
              <a:rPr lang="en-US" altLang="zh-CN" sz="1000" b="0">
                <a:solidFill>
                  <a:srgbClr val="FF0000"/>
                </a:solidFill>
                <a:latin typeface="+mn-ea"/>
              </a:rPr>
              <a:t>Ubuntu18.04+ROS melodic</a:t>
            </a:r>
            <a:endParaRPr lang="en-US" altLang="zh-CN" sz="10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右箭头 9"/>
          <p:cNvSpPr/>
          <p:nvPr>
            <p:custDataLst>
              <p:tags r:id="rId7"/>
            </p:custDataLst>
          </p:nvPr>
        </p:nvSpPr>
        <p:spPr>
          <a:xfrm>
            <a:off x="5589905" y="232981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6498590" y="203073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589395" y="2054860"/>
            <a:ext cx="19481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安装依赖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编译源码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用数据集测试算法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57935" y="3605530"/>
            <a:ext cx="2994660" cy="21685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#用默认launch文件启动gmapping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gmapping slam_gmapping_pr2.launch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#切换到数据集存放目录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cd ~/Downloads/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#播放数据集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rosbag play basic_localization_stage_indexed.bag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#启动rviz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rviz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8" name="右箭头 17"/>
          <p:cNvSpPr/>
          <p:nvPr>
            <p:custDataLst>
              <p:tags r:id="rId8"/>
            </p:custDataLst>
          </p:nvPr>
        </p:nvSpPr>
        <p:spPr>
          <a:xfrm>
            <a:off x="4373880" y="4578350"/>
            <a:ext cx="2113280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596130" y="4179570"/>
            <a:ext cx="17291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chemeClr val="bg1"/>
                </a:solidFill>
                <a:latin typeface="+mn-ea"/>
              </a:rPr>
              <a:t>Gmapping数据集测试效果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图片 19" descr="图片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1005" y="2957830"/>
            <a:ext cx="5016500" cy="338709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719705" y="6459855"/>
            <a:ext cx="62325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测试数据集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basic_localization_stage_indexed.bag下载地址见课本对应章节下的脚注，或者与我联系获取</a:t>
            </a:r>
            <a:endParaRPr lang="zh-CN" altLang="en-US" sz="1000" b="0">
              <a:solidFill>
                <a:srgbClr val="FFFF00"/>
              </a:solidFill>
              <a:latin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719705" y="255270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95040" y="902970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643630" y="226568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41750" y="2280285"/>
            <a:ext cx="213995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在线运行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离线运行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8180" y="2775585"/>
            <a:ext cx="231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rgbClr val="FF0000"/>
                </a:solidFill>
                <a:latin typeface="+mn-ea"/>
              </a:rPr>
              <a:t>环境：</a:t>
            </a:r>
            <a:r>
              <a:rPr lang="en-US" altLang="zh-CN" sz="1000" b="0">
                <a:solidFill>
                  <a:srgbClr val="FF0000"/>
                </a:solidFill>
                <a:latin typeface="+mn-ea"/>
              </a:rPr>
              <a:t>Ubuntu18.04+ROS melodic</a:t>
            </a:r>
            <a:endParaRPr lang="en-US" altLang="zh-CN" sz="10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86430" y="6459855"/>
            <a:ext cx="41459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GMapping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在真实机器人的实操，将在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3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6515" y="3145155"/>
            <a:ext cx="3329940" cy="320738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#启动激光雷达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ydlidar my_x4.launch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#启动底盘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xiihoo_bringup minimal.launch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#启动底盘urdf描述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xiihoo_description xiihoo_description.launch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#启动建图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gmapping slam_gmapping_xiihoo.launch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#首次使用键盘遥控，需要先安装对应功能包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sudo apt install ros-melodic-teleop-twist-keyboard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#启动键盘遥控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rosrun teleop_twist_keyboard teleop_twist_keyboard.py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#启动rviz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rviz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53335" y="4572000"/>
            <a:ext cx="1838960" cy="3867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050915" y="1949450"/>
            <a:ext cx="5925820" cy="439229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1 &lt;launch&gt;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2     &lt;!--param name="use_sim_time" value="true"/--&gt;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3 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4     &lt;node pkg="gmapping" type="slam_gmapping" name="slam_gmapping" output="screen"&gt;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5       &lt;remap from="scan" to="/scan"/&gt;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6       &lt;param name="base_frame" value="base_footprint"/&gt;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7       &lt;param name="map_frame" value="map"/&gt;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8       &lt;param name="odom_frame " value="odom"/&gt;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9 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10       &lt;param name="map_update_interval" value="5.0"/&gt;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11       &lt;param name="maxUrange" value="16.0"/&gt;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12       &lt;param name="sigma" value="0.05"/&gt;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13       &lt;param name="kernelSize" value="1"/&gt;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14       &lt;param name="lstep" value="0.05"/&gt;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15       &lt;param name="astep" value="0.05"/&gt;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16       &lt;param name="iterations" value="5"/&gt;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17       &lt;param name="lsigma" value="0.075"/&gt;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18       &lt;param name="ogain" value="3.0"/&gt;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19       &lt;param name="lskip" value="0"/&gt;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20       &lt;param name="srr" value="0.1"/&gt;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21       &lt;param name="srt" value="0.2"/&gt;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22       &lt;param name="str" value="0.1"/&gt;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23       &lt;param name="stt" value="0.2"/&gt;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24       &lt;param name="linearUpdate" value="1.0"/&gt;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25       &lt;param name="angularUpdate" value="0.5"/&gt;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26       &lt;param name="temporalUpdate" value="3.0"/&gt;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27       &lt;param name="resampleThreshold" value="0.5"/&gt;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28       &lt;param name="particles" value="30"/&gt;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29       &lt;param name="xmin" value="-1.0"/&gt;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30       &lt;param name="ymin" value="-1.0"/&gt;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31       &lt;param name="xmax" value="1.0"/&gt;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32       &lt;param name="ymax" value="1.0"/&gt;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33       &lt;param name="delta" value="0.05"/&gt;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34       &lt;param name="llsamplerange" value="0.01"/&gt;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35       &lt;param name="llsamplestep" value="0.01"/&gt;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36       &lt;param name="lasamplerange" value="0.005"/&gt;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37       &lt;param name="lasamplestep" value="0.005"/&gt;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38     &lt;/node&gt;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39 &lt;/launch&gt;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50915" y="1537335"/>
            <a:ext cx="2648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chemeClr val="bg1"/>
                </a:solidFill>
                <a:latin typeface="+mn-ea"/>
              </a:rPr>
              <a:t>slam_gmapping_xiihoo.launch启动文件：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5" name="曲线连接符 24"/>
          <p:cNvCxnSpPr/>
          <p:nvPr/>
        </p:nvCxnSpPr>
        <p:spPr>
          <a:xfrm flipV="1">
            <a:off x="4392295" y="3948430"/>
            <a:ext cx="1608455" cy="847090"/>
          </a:xfrm>
          <a:prstGeom prst="curvedConnector3">
            <a:avLst>
              <a:gd name="adj1" fmla="val 5002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828405" y="3620135"/>
            <a:ext cx="3050540" cy="70675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chemeClr val="bg1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Gmapping</a:t>
            </a:r>
            <a:r>
              <a:rPr lang="zh-CN" altLang="en-US" sz="1000" b="0">
                <a:solidFill>
                  <a:schemeClr val="bg1"/>
                </a:solidFill>
                <a:latin typeface="+mn-ea"/>
              </a:rPr>
              <a:t>算法中众多可配置参数的详细用法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chemeClr val="bg1"/>
                </a:solidFill>
                <a:latin typeface="+mn-ea"/>
              </a:rPr>
              <a:t>请参考官方文档：http://wiki.ros.org/gmapping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2" grpId="0" animBg="1"/>
      <p:bldP spid="24" grpId="0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719705" y="255270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95040" y="902970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643630" y="226568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41750" y="2280285"/>
            <a:ext cx="213995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在线运行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离线运行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8180" y="2775585"/>
            <a:ext cx="231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rgbClr val="FF0000"/>
                </a:solidFill>
                <a:latin typeface="+mn-ea"/>
              </a:rPr>
              <a:t>环境：</a:t>
            </a:r>
            <a:r>
              <a:rPr lang="en-US" altLang="zh-CN" sz="1000" b="0">
                <a:solidFill>
                  <a:srgbClr val="FF0000"/>
                </a:solidFill>
                <a:latin typeface="+mn-ea"/>
              </a:rPr>
              <a:t>Ubuntu18.04+ROS melodic</a:t>
            </a:r>
            <a:endParaRPr lang="en-US" altLang="zh-CN" sz="10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86430" y="6459855"/>
            <a:ext cx="41459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GMapping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在真实机器人的实操，将在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3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1980" y="3429000"/>
            <a:ext cx="4735195" cy="50673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#录制数据集，并保存文件为</a:t>
            </a:r>
            <a:r>
              <a:rPr lang="en-US" altLang="zh-CN" sz="900">
                <a:solidFill>
                  <a:srgbClr val="FFFF00"/>
                </a:solidFill>
                <a:latin typeface="+mn-ea"/>
                <a:sym typeface="+mn-ea"/>
              </a:rPr>
              <a:t>gmapping_xiihoo.bag</a:t>
            </a:r>
            <a:r>
              <a:rPr lang="zh-CN" altLang="en-US" sz="900" b="0">
                <a:solidFill>
                  <a:srgbClr val="FFFF00"/>
                </a:solidFill>
                <a:latin typeface="+mn-ea"/>
              </a:rPr>
              <a:t>（需要先启动真实机器人上的传感器）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</a:t>
            </a:r>
            <a:r>
              <a:rPr lang="en-US" altLang="zh-CN" sz="900" b="0">
                <a:solidFill>
                  <a:srgbClr val="FFFF00"/>
                </a:solidFill>
                <a:latin typeface="+mn-ea"/>
              </a:rPr>
              <a:t>bag record /scan /tf /tf_static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1980" y="4190365"/>
            <a:ext cx="3042285" cy="175323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#启动建图（需要打开</a:t>
            </a:r>
            <a:r>
              <a:rPr lang="en-US" altLang="zh-CN" sz="900" b="0">
                <a:solidFill>
                  <a:srgbClr val="FFFF00"/>
                </a:solidFill>
                <a:latin typeface="+mn-ea"/>
              </a:rPr>
              <a:t>use_sim_time</a:t>
            </a:r>
            <a:r>
              <a:rPr lang="zh-CN" altLang="en-US" sz="900" b="0">
                <a:solidFill>
                  <a:srgbClr val="FFFF00"/>
                </a:solidFill>
                <a:latin typeface="+mn-ea"/>
              </a:rPr>
              <a:t>参数）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gmapping slam_gmapping_xiihoo.launch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#播放数据集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900" b="0">
                <a:solidFill>
                  <a:srgbClr val="FFFF00"/>
                </a:solidFill>
                <a:latin typeface="+mn-ea"/>
              </a:rPr>
              <a:t>rosbag play gmapping_xiihoo.bag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#启动rviz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rviz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50915" y="1949450"/>
            <a:ext cx="5925820" cy="439229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1 &lt;launch&gt;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2     &lt;param name="use_sim_time" value="true"/&gt;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3 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4     &lt;node pkg="gmapping" type="slam_gmapping" name="slam_gmapping" output="screen"&gt;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5       &lt;remap from="scan" to="/scan"/&gt;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6       &lt;param name="base_frame" value="base_footprint"/&gt;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7       &lt;param name="map_frame" value="map"/&gt;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8       &lt;param name="odom_frame " value="odom"/&gt;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9 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10       &lt;param name="map_update_interval" value="5.0"/&gt;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11       &lt;param name="maxUrange" value="16.0"/&gt;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12       &lt;param name="sigma" value="0.05"/&gt;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13       &lt;param name="kernelSize" value="1"/&gt;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14       &lt;param name="lstep" value="0.05"/&gt;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15       &lt;param name="astep" value="0.05"/&gt;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16       &lt;param name="iterations" value="5"/&gt;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17       &lt;param name="lsigma" value="0.075"/&gt;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18       &lt;param name="ogain" value="3.0"/&gt;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19       &lt;param name="lskip" value="0"/&gt;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20       &lt;param name="srr" value="0.1"/&gt;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21       &lt;param name="srt" value="0.2"/&gt;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22       &lt;param name="str" value="0.1"/&gt;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23       &lt;param name="stt" value="0.2"/&gt;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24       &lt;param name="linearUpdate" value="1.0"/&gt;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25       &lt;param name="angularUpdate" value="0.5"/&gt;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26       &lt;param name="temporalUpdate" value="3.0"/&gt;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27       &lt;param name="resampleThreshold" value="0.5"/&gt;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28       &lt;param name="particles" value="30"/&gt;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29       &lt;param name="xmin" value="-1.0"/&gt;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30       &lt;param name="ymin" value="-1.0"/&gt;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31       &lt;param name="xmax" value="1.0"/&gt;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32       &lt;param name="ymax" value="1.0"/&gt;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33       &lt;param name="delta" value="0.05"/&gt;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34       &lt;param name="llsamplerange" value="0.01"/&gt;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35       &lt;param name="llsamplestep" value="0.01"/&gt;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36       &lt;param name="lasamplerange" value="0.005"/&gt;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37       &lt;param name="lasamplestep" value="0.005"/&gt;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38     &lt;/node&gt;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39 &lt;/launch&gt;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50915" y="1537335"/>
            <a:ext cx="2648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chemeClr val="bg1"/>
                </a:solidFill>
                <a:latin typeface="+mn-ea"/>
              </a:rPr>
              <a:t>slam_gmapping_xiihoo.launch启动文件：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9" name="曲线连接符 18"/>
          <p:cNvCxnSpPr>
            <a:endCxn id="12" idx="1"/>
          </p:cNvCxnSpPr>
          <p:nvPr/>
        </p:nvCxnSpPr>
        <p:spPr>
          <a:xfrm flipV="1">
            <a:off x="2905125" y="4145915"/>
            <a:ext cx="3145790" cy="250190"/>
          </a:xfrm>
          <a:prstGeom prst="curvedConnector3">
            <a:avLst>
              <a:gd name="adj1" fmla="val 5002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266190" y="4232275"/>
            <a:ext cx="1638935" cy="2501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364865" y="3475355"/>
            <a:ext cx="1876425" cy="2501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427470" y="2091690"/>
            <a:ext cx="2590800" cy="1454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  <p:bldP spid="10" grpId="0" animBg="1"/>
      <p:bldP spid="20" grpId="0" animBg="1"/>
      <p:bldP spid="12" grpId="0" animBg="1"/>
      <p:bldP spid="14" grpId="0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altLang="zh-CN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</a:rPr>
              <a:t>本书内容安排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760" y="1608455"/>
            <a:ext cx="2267585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一、编程基础篇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ROS入门必备知识</a:t>
            </a:r>
            <a:endParaRPr lang="en-US" altLang="zh-CN" sz="1400">
              <a:solidFill>
                <a:srgbClr val="9CC2F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2</a:t>
            </a:r>
            <a:r>
              <a:rPr lang="zh-CN" altLang="en-US" sz="1400">
                <a:solidFill>
                  <a:schemeClr val="bg1"/>
                </a:solidFill>
              </a:rPr>
              <a:t>章：C++编程范式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章：OpenCV图像处理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79165" y="1608455"/>
            <a:ext cx="1882140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二、硬件基础篇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4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机器人传感器</a:t>
            </a:r>
            <a:endParaRPr lang="en-US" altLang="zh-CN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6</a:t>
            </a:r>
            <a:r>
              <a:rPr lang="zh-CN" altLang="en-US" sz="1400">
                <a:solidFill>
                  <a:schemeClr val="bg1"/>
                </a:solidFill>
              </a:rPr>
              <a:t>章：机器人底盘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6125" y="1608455"/>
            <a:ext cx="2366645" cy="2368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三、</a:t>
            </a:r>
            <a:r>
              <a:rPr lang="en-US" altLang="zh-CN">
                <a:solidFill>
                  <a:srgbClr val="FFFF00"/>
                </a:solidFill>
              </a:rPr>
              <a:t>SLAM</a:t>
            </a:r>
            <a:r>
              <a:rPr lang="zh-CN" altLang="en-US">
                <a:solidFill>
                  <a:srgbClr val="FFFF00"/>
                </a:solidFill>
              </a:rPr>
              <a:t>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7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SLAM中的数学基础</a:t>
            </a:r>
            <a:endParaRPr lang="en-US" altLang="zh-CN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章：激光SLAM系统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9</a:t>
            </a:r>
            <a:r>
              <a:rPr lang="zh-CN" altLang="en-US" sz="1400">
                <a:solidFill>
                  <a:schemeClr val="bg1"/>
                </a:solidFill>
              </a:rPr>
              <a:t>章：视觉SLAM系统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10</a:t>
            </a:r>
            <a:r>
              <a:rPr lang="zh-CN" altLang="en-US" sz="1400">
                <a:solidFill>
                  <a:schemeClr val="bg1"/>
                </a:solidFill>
              </a:rPr>
              <a:t>章：其他SLAM系统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57590" y="1608455"/>
            <a:ext cx="2999105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四、自主导航篇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11</a:t>
            </a:r>
            <a:r>
              <a:rPr lang="zh-CN" altLang="en-US" sz="1400">
                <a:solidFill>
                  <a:schemeClr val="bg1"/>
                </a:solidFill>
              </a:rPr>
              <a:t>章：自主导航中的数学基础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12</a:t>
            </a:r>
            <a:r>
              <a:rPr lang="zh-CN" altLang="en-US" sz="1400">
                <a:solidFill>
                  <a:schemeClr val="bg1"/>
                </a:solidFill>
              </a:rPr>
              <a:t>章：典型自主导航系统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13</a:t>
            </a:r>
            <a:r>
              <a:rPr lang="zh-CN" altLang="en-US" sz="1400">
                <a:solidFill>
                  <a:schemeClr val="bg1"/>
                </a:solidFill>
              </a:rPr>
              <a:t>章：机器人SLAM导航综合实战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27700" y="2718435"/>
            <a:ext cx="2543810" cy="3778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4990465" y="5212080"/>
            <a:ext cx="3019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FF00"/>
                </a:solidFill>
              </a:rPr>
              <a:t>SLAM</a:t>
            </a:r>
            <a:r>
              <a:rPr lang="zh-CN" altLang="en-US" sz="1600" b="1">
                <a:solidFill>
                  <a:srgbClr val="FFFF00"/>
                </a:solidFill>
              </a:rPr>
              <a:t>学习路线</a:t>
            </a:r>
            <a:endParaRPr lang="zh-CN" altLang="en-US" sz="1600" b="1">
              <a:solidFill>
                <a:srgbClr val="FFFF00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FF00"/>
                </a:solidFill>
              </a:rPr>
              <a:t>SLAM</a:t>
            </a:r>
            <a:r>
              <a:rPr lang="zh-CN" altLang="en-US" sz="1600" b="1">
                <a:solidFill>
                  <a:srgbClr val="FFFF00"/>
                </a:solidFill>
              </a:rPr>
              <a:t>学习方法</a:t>
            </a:r>
            <a:endParaRPr lang="zh-CN" altLang="en-US" sz="1600" b="1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4774565" y="4817745"/>
            <a:ext cx="11671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>
                <a:solidFill>
                  <a:srgbClr val="FF0000"/>
                </a:solidFill>
              </a:rPr>
              <a:t>回顾：</a:t>
            </a:r>
            <a:endParaRPr lang="zh-CN" altLang="en-US" sz="1600" b="1">
              <a:solidFill>
                <a:srgbClr val="FFFF00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146300" y="2000885"/>
            <a:ext cx="340741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8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.1 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Gmapping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算法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8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.2 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Cartographer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算法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8</a:t>
            </a: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.3 </a:t>
            </a:r>
            <a:r>
              <a:rPr 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LOAM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算法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82800" y="3512185"/>
            <a:ext cx="83153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优化方法，分为局部建图过程、闭环检测、非实时要求的全局优化，计算量和实时性进行了有效的平衡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78965" y="1329055"/>
            <a:ext cx="8433435" cy="63055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FF00"/>
                </a:solidFill>
                <a:latin typeface="+mn-ea"/>
                <a:sym typeface="+mn-ea"/>
              </a:rPr>
              <a:t>为什么基于</a:t>
            </a:r>
            <a:r>
              <a:rPr lang="zh-CN" altLang="en-US" sz="2400">
                <a:solidFill>
                  <a:srgbClr val="FF0000"/>
                </a:solidFill>
                <a:latin typeface="+mn-ea"/>
                <a:sym typeface="+mn-ea"/>
              </a:rPr>
              <a:t>滤波方法</a:t>
            </a:r>
            <a:r>
              <a:rPr lang="zh-CN" altLang="en-US" sz="2400">
                <a:solidFill>
                  <a:srgbClr val="FFFF00"/>
                </a:solidFill>
                <a:latin typeface="+mn-ea"/>
                <a:sym typeface="+mn-ea"/>
              </a:rPr>
              <a:t>的</a:t>
            </a:r>
            <a:r>
              <a:rPr lang="en-US" altLang="zh-CN" sz="2400">
                <a:solidFill>
                  <a:srgbClr val="FFFF00"/>
                </a:solidFill>
                <a:latin typeface="+mn-ea"/>
                <a:sym typeface="+mn-ea"/>
              </a:rPr>
              <a:t>Gmapping</a:t>
            </a:r>
            <a:r>
              <a:rPr lang="zh-CN" altLang="en-US" sz="2400">
                <a:solidFill>
                  <a:srgbClr val="FFFF00"/>
                </a:solidFill>
                <a:latin typeface="+mn-ea"/>
                <a:sym typeface="+mn-ea"/>
              </a:rPr>
              <a:t>不能构建</a:t>
            </a:r>
            <a:r>
              <a:rPr lang="zh-CN" altLang="en-US" sz="2400" b="1" u="sng">
                <a:solidFill>
                  <a:srgbClr val="FF0000"/>
                </a:solidFill>
                <a:latin typeface="+mn-ea"/>
                <a:sym typeface="+mn-ea"/>
              </a:rPr>
              <a:t>大规模</a:t>
            </a:r>
            <a:r>
              <a:rPr lang="zh-CN" altLang="en-US" sz="2400">
                <a:solidFill>
                  <a:srgbClr val="FFFF00"/>
                </a:solidFill>
                <a:latin typeface="+mn-ea"/>
                <a:sym typeface="+mn-ea"/>
              </a:rPr>
              <a:t>的地图？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10940" y="1927860"/>
            <a:ext cx="4175760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地图很大时，粒子点更新的计算量和实时性有问题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878965" y="2924175"/>
            <a:ext cx="8433435" cy="63055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FF00"/>
                </a:solidFill>
                <a:latin typeface="+mn-ea"/>
                <a:sym typeface="+mn-ea"/>
              </a:rPr>
              <a:t>基于</a:t>
            </a:r>
            <a:r>
              <a:rPr lang="zh-CN" altLang="en-US" sz="2400">
                <a:solidFill>
                  <a:srgbClr val="FF0000"/>
                </a:solidFill>
                <a:latin typeface="+mn-ea"/>
                <a:sym typeface="+mn-ea"/>
              </a:rPr>
              <a:t>优化方法</a:t>
            </a:r>
            <a:r>
              <a:rPr lang="zh-CN" altLang="en-US" sz="2400">
                <a:solidFill>
                  <a:srgbClr val="FFFF00"/>
                </a:solidFill>
                <a:latin typeface="+mn-ea"/>
                <a:sym typeface="+mn-ea"/>
              </a:rPr>
              <a:t>的</a:t>
            </a:r>
            <a:r>
              <a:rPr lang="en-US" altLang="zh-CN" sz="2400">
                <a:solidFill>
                  <a:srgbClr val="FFFF00"/>
                </a:solidFill>
                <a:latin typeface="+mn-ea"/>
                <a:sym typeface="+mn-ea"/>
              </a:rPr>
              <a:t>SLAM</a:t>
            </a:r>
            <a:r>
              <a:rPr lang="zh-CN" altLang="en-US" sz="2400">
                <a:solidFill>
                  <a:srgbClr val="FFFF00"/>
                </a:solidFill>
                <a:latin typeface="+mn-ea"/>
                <a:sym typeface="+mn-ea"/>
              </a:rPr>
              <a:t>为何能构建</a:t>
            </a:r>
            <a:r>
              <a:rPr lang="zh-CN" altLang="en-US" sz="2400" b="1" u="sng">
                <a:solidFill>
                  <a:srgbClr val="FF0000"/>
                </a:solidFill>
                <a:latin typeface="+mn-ea"/>
                <a:sym typeface="+mn-ea"/>
              </a:rPr>
              <a:t>大规模</a:t>
            </a:r>
            <a:r>
              <a:rPr lang="zh-CN" altLang="en-US" sz="2400">
                <a:solidFill>
                  <a:srgbClr val="FFFF00"/>
                </a:solidFill>
                <a:latin typeface="+mn-ea"/>
                <a:sym typeface="+mn-ea"/>
              </a:rPr>
              <a:t>地图呢？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390" y="4518660"/>
            <a:ext cx="5830570" cy="18434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624070" y="6295390"/>
            <a:ext cx="23520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chemeClr val="bg1"/>
                </a:solidFill>
                <a:latin typeface="+mn-ea"/>
              </a:rPr>
              <a:t>优化方法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000" b="0">
                <a:solidFill>
                  <a:schemeClr val="bg1"/>
                </a:solidFill>
                <a:latin typeface="+mn-ea"/>
              </a:rPr>
              <a:t>系统的三段式经典框架</a:t>
            </a:r>
            <a:endParaRPr lang="en-US" altLang="zh-CN" sz="1000" b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12" grpId="0" animBg="1"/>
      <p:bldP spid="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868295" y="171196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768725" y="1429385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58030" y="6459855"/>
            <a:ext cx="56127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sz="1000" b="0">
                <a:solidFill>
                  <a:srgbClr val="FFFF00"/>
                </a:solidFill>
                <a:latin typeface="+mn-ea"/>
              </a:rPr>
              <a:t>SLAM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的滤波方法和优化方法的基础知识，请阅读书本第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7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章的内容</a:t>
            </a:r>
            <a:endParaRPr lang="zh-CN" altLang="en-US" sz="10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97630" y="1486535"/>
            <a:ext cx="12369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sz="1400">
                <a:solidFill>
                  <a:srgbClr val="FFFF00"/>
                </a:solidFill>
                <a:latin typeface="+mn-ea"/>
                <a:sym typeface="+mn-ea"/>
              </a:rPr>
              <a:t>局部建图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sz="1400">
                <a:solidFill>
                  <a:schemeClr val="bg1"/>
                </a:solidFill>
                <a:latin typeface="+mn-ea"/>
                <a:sym typeface="+mn-ea"/>
              </a:rPr>
              <a:t>闭环检测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sz="1400">
                <a:solidFill>
                  <a:schemeClr val="bg1"/>
                </a:solidFill>
                <a:latin typeface="+mn-ea"/>
                <a:sym typeface="+mn-ea"/>
              </a:rPr>
              <a:t>全局建图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pic>
        <p:nvPicPr>
          <p:cNvPr id="29" name="图片 28" descr="图片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60" y="2922905"/>
            <a:ext cx="3676650" cy="3551555"/>
          </a:xfrm>
          <a:prstGeom prst="rect">
            <a:avLst/>
          </a:prstGeom>
        </p:spPr>
      </p:pic>
      <p:pic>
        <p:nvPicPr>
          <p:cNvPr id="22" name="图片 21" descr="图片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6770" y="629920"/>
            <a:ext cx="3726815" cy="1535430"/>
          </a:xfrm>
          <a:prstGeom prst="rect">
            <a:avLst/>
          </a:prstGeom>
        </p:spPr>
      </p:pic>
      <p:cxnSp>
        <p:nvCxnSpPr>
          <p:cNvPr id="23" name="曲线连接符 22"/>
          <p:cNvCxnSpPr/>
          <p:nvPr/>
        </p:nvCxnSpPr>
        <p:spPr>
          <a:xfrm flipV="1">
            <a:off x="3472815" y="1921510"/>
            <a:ext cx="2433955" cy="1426845"/>
          </a:xfrm>
          <a:prstGeom prst="curvedConnector3">
            <a:avLst>
              <a:gd name="adj1" fmla="val 65275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048885" y="2324735"/>
            <a:ext cx="7226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accent1"/>
                </a:solidFill>
                <a:latin typeface="+mn-ea"/>
              </a:rPr>
              <a:t>位姿约束</a:t>
            </a:r>
            <a:endParaRPr lang="zh-CN" sz="1000" b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97415" y="695960"/>
            <a:ext cx="228790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扫描匹配（数据关联）：</a:t>
            </a:r>
            <a:endParaRPr lang="zh-CN" sz="1000" b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Scan-to-scan matching</a:t>
            </a:r>
            <a:endParaRPr lang="zh-CN" sz="1000" b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Scan-to-map matching</a:t>
            </a:r>
            <a:endParaRPr lang="zh-CN" sz="1000" b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Pixel-accurate scan matching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29410" y="6373495"/>
            <a:ext cx="23520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Cartographer地图结构</a:t>
            </a:r>
            <a:endParaRPr sz="10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图片 29" descr="图片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80" y="4337050"/>
            <a:ext cx="3676650" cy="2128520"/>
          </a:xfrm>
          <a:prstGeom prst="rect">
            <a:avLst/>
          </a:prstGeom>
        </p:spPr>
      </p:pic>
      <p:cxnSp>
        <p:nvCxnSpPr>
          <p:cNvPr id="31" name="曲线连接符 30"/>
          <p:cNvCxnSpPr/>
          <p:nvPr/>
        </p:nvCxnSpPr>
        <p:spPr>
          <a:xfrm flipV="1">
            <a:off x="2815590" y="5520055"/>
            <a:ext cx="3495675" cy="466725"/>
          </a:xfrm>
          <a:prstGeom prst="curvedConnector3">
            <a:avLst>
              <a:gd name="adj1" fmla="val 7774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24730" y="5469255"/>
            <a:ext cx="13735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accent1"/>
                </a:solidFill>
                <a:latin typeface="+mn-ea"/>
              </a:rPr>
              <a:t>雷达扫描点插入地图</a:t>
            </a:r>
            <a:endParaRPr lang="zh-CN" sz="1000" b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33" name="对象 -2147480199"/>
          <p:cNvGraphicFramePr>
            <a:graphicFrameLocks noChangeAspect="1"/>
          </p:cNvGraphicFramePr>
          <p:nvPr/>
        </p:nvGraphicFramePr>
        <p:xfrm>
          <a:off x="6193155" y="2740025"/>
          <a:ext cx="2286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0" imgW="2286000" imgH="482600" progId="Equation.KSEE3">
                  <p:embed/>
                </p:oleObj>
              </mc:Choice>
              <mc:Fallback>
                <p:oleObj name="" r:id="rId10" imgW="2286000" imgH="482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93155" y="2740025"/>
                        <a:ext cx="2286000" cy="482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-2147480186"/>
          <p:cNvGraphicFramePr>
            <a:graphicFrameLocks noChangeAspect="1"/>
          </p:cNvGraphicFramePr>
          <p:nvPr/>
        </p:nvGraphicFramePr>
        <p:xfrm>
          <a:off x="6189980" y="3260725"/>
          <a:ext cx="4597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2" imgW="4597400" imgH="965200" progId="Equation.KSEE3">
                  <p:embed/>
                </p:oleObj>
              </mc:Choice>
              <mc:Fallback>
                <p:oleObj name="" r:id="rId12" imgW="4597400" imgH="965200" progId="Equation.KSEE3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89980" y="3260725"/>
                        <a:ext cx="4597400" cy="965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9963785" y="4853305"/>
            <a:ext cx="204914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rgbClr val="FFFF00"/>
                </a:solidFill>
                <a:latin typeface="+mn-ea"/>
              </a:rPr>
              <a:t>思考：</a:t>
            </a:r>
            <a:endParaRPr lang="zh-CN" sz="10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rgbClr val="FFFF00"/>
                </a:solidFill>
                <a:latin typeface="+mn-ea"/>
              </a:rPr>
              <a:t>从栅格地图更新机制，分析其如何降低动态障碍物的干扰问题？</a:t>
            </a:r>
            <a:endParaRPr lang="zh-CN" sz="10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1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8" grpId="0"/>
      <p:bldP spid="25" grpId="0"/>
      <p:bldP spid="24" grpId="0"/>
      <p:bldP spid="26" grpId="0"/>
      <p:bldP spid="32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868295" y="171196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768725" y="1429385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97630" y="1486535"/>
            <a:ext cx="12369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sz="1400">
                <a:solidFill>
                  <a:schemeClr val="bg1"/>
                </a:solidFill>
                <a:latin typeface="+mn-ea"/>
                <a:sym typeface="+mn-ea"/>
              </a:rPr>
              <a:t>局部建图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sz="1400">
                <a:solidFill>
                  <a:srgbClr val="FFFF00"/>
                </a:solidFill>
                <a:latin typeface="+mn-ea"/>
                <a:sym typeface="+mn-ea"/>
              </a:rPr>
              <a:t>闭环检测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sz="1400">
                <a:solidFill>
                  <a:schemeClr val="bg1"/>
                </a:solidFill>
                <a:latin typeface="+mn-ea"/>
                <a:sym typeface="+mn-ea"/>
              </a:rPr>
              <a:t>全局建图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pic>
        <p:nvPicPr>
          <p:cNvPr id="4" name="图片 3" descr="图片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90" y="2917825"/>
            <a:ext cx="5350510" cy="3569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05075" y="6458585"/>
            <a:ext cx="15017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局部建图的误差会累积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31000" y="1096010"/>
            <a:ext cx="389382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闭环检测：</a:t>
            </a:r>
            <a:endParaRPr lang="zh-CN" sz="1000" b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暴力搜索匹配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    </a:t>
            </a:r>
            <a:r>
              <a:rPr lang="zh-CN" sz="1000">
                <a:solidFill>
                  <a:schemeClr val="bg1"/>
                </a:solidFill>
                <a:latin typeface="+mn-ea"/>
                <a:sym typeface="+mn-ea"/>
              </a:rPr>
              <a:t>Pixel-accurate scan matching</a:t>
            </a:r>
            <a:endParaRPr lang="zh-CN" sz="1000" b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分支界定匹配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    </a:t>
            </a:r>
            <a:r>
              <a:rPr lang="en-US" altLang="zh-CN" sz="1000">
                <a:solidFill>
                  <a:schemeClr val="bg1"/>
                </a:solidFill>
                <a:latin typeface="+mn-ea"/>
                <a:sym typeface="+mn-ea"/>
              </a:rPr>
              <a:t>Auto </a:t>
            </a:r>
            <a:r>
              <a:rPr lang="zh-CN" sz="1000">
                <a:solidFill>
                  <a:schemeClr val="bg1"/>
                </a:solidFill>
                <a:latin typeface="+mn-ea"/>
                <a:sym typeface="+mn-ea"/>
              </a:rPr>
              <a:t>Pixel-accurate scan matching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图片 9" descr="图片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7870" y="2884170"/>
            <a:ext cx="4289425" cy="25844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96125" y="2496820"/>
            <a:ext cx="10020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分支界定匹配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70395" y="5546725"/>
            <a:ext cx="40532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chemeClr val="bg1"/>
                </a:solidFill>
                <a:latin typeface="+mn-ea"/>
              </a:rPr>
              <a:t>* </a:t>
            </a:r>
            <a:r>
              <a:rPr lang="zh-CN" sz="1000" b="1" u="sng">
                <a:solidFill>
                  <a:srgbClr val="FFFF00"/>
                </a:solidFill>
                <a:latin typeface="+mn-ea"/>
              </a:rPr>
              <a:t>暴力搜索匹配</a:t>
            </a:r>
            <a:r>
              <a:rPr lang="zh-CN" sz="1000" b="0">
                <a:solidFill>
                  <a:schemeClr val="bg1"/>
                </a:solidFill>
                <a:latin typeface="+mn-ea"/>
              </a:rPr>
              <a:t>可认为是</a:t>
            </a:r>
            <a:r>
              <a:rPr lang="zh-CN" sz="1000" b="1" u="sng">
                <a:solidFill>
                  <a:srgbClr val="FFFF00"/>
                </a:solidFill>
                <a:latin typeface="+mn-ea"/>
              </a:rPr>
              <a:t>分支界定匹配</a:t>
            </a:r>
            <a:r>
              <a:rPr lang="zh-CN" sz="1000" b="0">
                <a:solidFill>
                  <a:schemeClr val="bg1"/>
                </a:solidFill>
                <a:latin typeface="+mn-ea"/>
              </a:rPr>
              <a:t>处于</a:t>
            </a:r>
            <a:r>
              <a:rPr lang="zh-CN" sz="1000" b="1" u="sng">
                <a:solidFill>
                  <a:srgbClr val="FFFF00"/>
                </a:solidFill>
                <a:latin typeface="+mn-ea"/>
              </a:rPr>
              <a:t>最高分辨率</a:t>
            </a:r>
            <a:r>
              <a:rPr lang="zh-CN" sz="1000" b="0">
                <a:solidFill>
                  <a:schemeClr val="bg1"/>
                </a:solidFill>
                <a:latin typeface="+mn-ea"/>
              </a:rPr>
              <a:t>情况下的特例</a:t>
            </a:r>
            <a:endParaRPr lang="zh-CN" sz="10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chemeClr val="bg1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chemeClr val="bg1"/>
                </a:solidFill>
                <a:latin typeface="+mn-ea"/>
              </a:rPr>
              <a:t>分支界定属于</a:t>
            </a:r>
            <a:r>
              <a:rPr lang="zh-CN" altLang="en-US" sz="1000" b="1" u="sng">
                <a:solidFill>
                  <a:srgbClr val="FFFF00"/>
                </a:solidFill>
                <a:latin typeface="+mn-ea"/>
              </a:rPr>
              <a:t>广度优先搜索</a:t>
            </a:r>
            <a:endParaRPr lang="zh-CN" altLang="en-US" sz="1000" b="1" u="sng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868295" y="171196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768725" y="1429385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97630" y="1486535"/>
            <a:ext cx="12369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sz="1400">
                <a:solidFill>
                  <a:schemeClr val="bg1"/>
                </a:solidFill>
                <a:latin typeface="+mn-ea"/>
                <a:sym typeface="+mn-ea"/>
              </a:rPr>
              <a:t>局部建图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sz="1400">
                <a:solidFill>
                  <a:schemeClr val="bg1"/>
                </a:solidFill>
                <a:latin typeface="+mn-ea"/>
                <a:sym typeface="+mn-ea"/>
              </a:rPr>
              <a:t>闭环检测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sz="1400">
                <a:solidFill>
                  <a:srgbClr val="FFFF00"/>
                </a:solidFill>
                <a:latin typeface="+mn-ea"/>
                <a:sym typeface="+mn-ea"/>
              </a:rPr>
              <a:t>全局建图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79795" y="1701800"/>
            <a:ext cx="47428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400" b="0">
                <a:solidFill>
                  <a:srgbClr val="FFFF00"/>
                </a:solidFill>
                <a:latin typeface="+mn-ea"/>
              </a:rPr>
              <a:t>闭环检测成功后，会触发后端全局优化，并更新全局地图</a:t>
            </a:r>
            <a:endParaRPr 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0265" y="3303905"/>
            <a:ext cx="25673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所有雷达扫描帧对应的机器人全局位姿：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7" name="对象 -2147480140"/>
          <p:cNvGraphicFramePr>
            <a:graphicFrameLocks noChangeAspect="1"/>
          </p:cNvGraphicFramePr>
          <p:nvPr/>
        </p:nvGraphicFramePr>
        <p:xfrm>
          <a:off x="3278505" y="3448685"/>
          <a:ext cx="1358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1358900" imgH="254000" progId="Equation.KSEE3">
                  <p:embed/>
                </p:oleObj>
              </mc:Choice>
              <mc:Fallback>
                <p:oleObj name="" r:id="rId7" imgW="13589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8505" y="3448685"/>
                        <a:ext cx="1358900" cy="25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337310" y="3705860"/>
            <a:ext cx="19748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所有局部子图对应的全局位姿：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0" name="对象 -2147480139"/>
          <p:cNvGraphicFramePr>
            <a:graphicFrameLocks noChangeAspect="1"/>
          </p:cNvGraphicFramePr>
          <p:nvPr/>
        </p:nvGraphicFramePr>
        <p:xfrm>
          <a:off x="3255645" y="3846830"/>
          <a:ext cx="1409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9" imgW="1409700" imgH="241300" progId="Equation.KSEE3">
                  <p:embed/>
                </p:oleObj>
              </mc:Choice>
              <mc:Fallback>
                <p:oleObj name="" r:id="rId9" imgW="1409700" imgH="2413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55645" y="3846830"/>
                        <a:ext cx="1409700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850265" y="4179570"/>
            <a:ext cx="24282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雷达扫描数据在局部子图中的局部位姿：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4" name="对象 -2147480138"/>
          <p:cNvGraphicFramePr>
            <a:graphicFrameLocks noChangeAspect="1"/>
          </p:cNvGraphicFramePr>
          <p:nvPr/>
        </p:nvGraphicFramePr>
        <p:xfrm>
          <a:off x="3278188" y="4370705"/>
          <a:ext cx="17716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11" imgW="177165" imgH="241300" progId="Equation.KSEE3">
                  <p:embed/>
                </p:oleObj>
              </mc:Choice>
              <mc:Fallback>
                <p:oleObj name="" r:id="rId11" imgW="177165" imgH="2413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78188" y="4370705"/>
                        <a:ext cx="177165" cy="24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左大括号 25"/>
          <p:cNvSpPr/>
          <p:nvPr/>
        </p:nvSpPr>
        <p:spPr>
          <a:xfrm rot="10800000">
            <a:off x="4797425" y="3303905"/>
            <a:ext cx="395605" cy="14097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193030" y="3772535"/>
            <a:ext cx="10039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位姿约束构建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8" name="对象 -2147480137"/>
          <p:cNvGraphicFramePr>
            <a:graphicFrameLocks noChangeAspect="1"/>
          </p:cNvGraphicFramePr>
          <p:nvPr/>
        </p:nvGraphicFramePr>
        <p:xfrm>
          <a:off x="7240905" y="3222625"/>
          <a:ext cx="30861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3" imgW="3086100" imgH="1498600" progId="Equation.KSEE3">
                  <p:embed/>
                </p:oleObj>
              </mc:Choice>
              <mc:Fallback>
                <p:oleObj name="" r:id="rId13" imgW="3086100" imgH="1498600" progId="Equation.KSEE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40905" y="3222625"/>
                        <a:ext cx="3086100" cy="1498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接箭头连接符 29"/>
          <p:cNvCxnSpPr/>
          <p:nvPr/>
        </p:nvCxnSpPr>
        <p:spPr>
          <a:xfrm>
            <a:off x="6096000" y="4007485"/>
            <a:ext cx="950595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8739505" y="4748530"/>
            <a:ext cx="8890" cy="644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748395" y="4871720"/>
            <a:ext cx="12077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非线性优化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112760" y="5420995"/>
            <a:ext cx="13423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en-US" sz="1400" b="0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</a:rPr>
              <a:t>Ceres-Solver</a:t>
            </a:r>
            <a:endParaRPr lang="en-US" altLang="en-US" sz="1400" b="0">
              <a:solidFill>
                <a:srgbClr val="FFFF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86430" y="6459855"/>
            <a:ext cx="41459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zh-CN" sz="1000" b="0">
                <a:solidFill>
                  <a:srgbClr val="FFFF00"/>
                </a:solidFill>
                <a:latin typeface="+mn-ea"/>
              </a:rPr>
              <a:t>位姿约束构建的具体细节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，将在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2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6" grpId="0"/>
      <p:bldP spid="19" grpId="0"/>
      <p:bldP spid="22" grpId="0"/>
      <p:bldP spid="26" grpId="0" animBg="1"/>
      <p:bldP spid="27" grpId="0"/>
      <p:bldP spid="32" grpId="0"/>
      <p:bldP spid="10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820670" y="213106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749675" y="1848485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97630" y="1829435"/>
            <a:ext cx="28155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代码框架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cartographer_ros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功能包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核心库</a:t>
            </a:r>
            <a:endParaRPr lang="en-US" altLang="zh-CN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Ceres-Solver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非线性优化库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pic>
        <p:nvPicPr>
          <p:cNvPr id="6" name="图片 5" descr="图片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1900" y="3152140"/>
            <a:ext cx="5428615" cy="33756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46390" y="4323715"/>
            <a:ext cx="40855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https://github.com/cartographer-project/cartographer_ros</a:t>
            </a:r>
            <a:endParaRPr sz="10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https://github.com/cartographer-project/cartographer</a:t>
            </a:r>
            <a:endParaRPr sz="10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https://github.com/ceres-solver/ceres-solver</a:t>
            </a:r>
            <a:endParaRPr sz="1000" b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5" grpId="0" animBg="1"/>
      <p:bldP spid="1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820670" y="213106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749675" y="1848485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97630" y="1829435"/>
            <a:ext cx="28155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代码框架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cartographer_ros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功能包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核心库</a:t>
            </a:r>
            <a:endParaRPr lang="en-US" altLang="zh-CN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Ceres-Solver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非线性优化库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700645" y="1713230"/>
            <a:ext cx="23679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cartographer_ros功能包中包含的节点</a:t>
            </a:r>
            <a:endParaRPr sz="10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图片 7" descr="捕获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865" y="2125345"/>
            <a:ext cx="5364480" cy="4250690"/>
          </a:xfrm>
          <a:prstGeom prst="rect">
            <a:avLst/>
          </a:prstGeom>
        </p:spPr>
      </p:pic>
      <p:pic>
        <p:nvPicPr>
          <p:cNvPr id="28" name="图片 27" descr="图片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85" y="3103880"/>
            <a:ext cx="6518910" cy="29667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80920" y="6004560"/>
            <a:ext cx="23679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cartographer_ros程序调用流程</a:t>
            </a:r>
            <a:endParaRPr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91485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cartographer_ros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源码的具体分析，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2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820670" y="213106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749675" y="1848485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97630" y="1829435"/>
            <a:ext cx="28155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代码框架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cartographer_ros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功能包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核心库</a:t>
            </a:r>
            <a:endParaRPr lang="en-US" altLang="zh-CN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Ceres-Solver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非线性优化库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77310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cartographer_ros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源码的具体分析，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2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4595" y="6370320"/>
            <a:ext cx="2016125" cy="2959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cartographer核心库流程框图</a:t>
            </a:r>
            <a:endParaRPr sz="10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图片 9" descr="图片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35" y="2792095"/>
            <a:ext cx="5997575" cy="3683635"/>
          </a:xfrm>
          <a:prstGeom prst="rect">
            <a:avLst/>
          </a:prstGeom>
        </p:spPr>
      </p:pic>
      <p:pic>
        <p:nvPicPr>
          <p:cNvPr id="16" name="图片 15" descr="图片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740" y="2869565"/>
            <a:ext cx="5549900" cy="258889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027035" y="5458460"/>
            <a:ext cx="23679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MapBuilder类的组成结构</a:t>
            </a:r>
            <a:endParaRPr sz="1000" b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820670" y="213106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749675" y="1848485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97630" y="1829435"/>
            <a:ext cx="28155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代码框架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cartographer_ros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功能包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核心库</a:t>
            </a:r>
            <a:endParaRPr lang="en-US" altLang="zh-CN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Ceres-Solver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非线性优化库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sp>
        <p:nvSpPr>
          <p:cNvPr id="8" name="右箭头 7"/>
          <p:cNvSpPr/>
          <p:nvPr>
            <p:custDataLst>
              <p:tags r:id="rId7"/>
            </p:custDataLst>
          </p:nvPr>
        </p:nvSpPr>
        <p:spPr>
          <a:xfrm>
            <a:off x="6606540" y="251904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882255" y="2353945"/>
            <a:ext cx="16821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sz="1400">
                <a:solidFill>
                  <a:srgbClr val="FFFF00"/>
                </a:solidFill>
                <a:latin typeface="+mn-ea"/>
                <a:sym typeface="+mn-ea"/>
              </a:rPr>
              <a:t>执行局部优化</a:t>
            </a:r>
            <a:endParaRPr lang="zh-CN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sz="1400">
                <a:solidFill>
                  <a:srgbClr val="FFFF00"/>
                </a:solidFill>
                <a:latin typeface="+mn-ea"/>
                <a:sym typeface="+mn-ea"/>
              </a:rPr>
              <a:t>执行全局优化</a:t>
            </a:r>
            <a:endParaRPr lang="zh-CN" sz="140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7520305" y="222123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9940" y="3625850"/>
            <a:ext cx="5830570" cy="1843405"/>
          </a:xfrm>
          <a:prstGeom prst="rect">
            <a:avLst/>
          </a:prstGeom>
        </p:spPr>
      </p:pic>
      <p:sp>
        <p:nvSpPr>
          <p:cNvPr id="59" name="椭圆 58"/>
          <p:cNvSpPr/>
          <p:nvPr/>
        </p:nvSpPr>
        <p:spPr>
          <a:xfrm>
            <a:off x="4648200" y="4013835"/>
            <a:ext cx="1219200" cy="563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301105" y="5026660"/>
            <a:ext cx="1219200" cy="563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12" grpId="0"/>
      <p:bldP spid="59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820670" y="213106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749675" y="1848485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97630" y="1829435"/>
            <a:ext cx="28155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代码框架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cartographer_ros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功能包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核心库</a:t>
            </a:r>
            <a:endParaRPr lang="en-US" altLang="zh-CN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Ceres-Solver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非线性优化库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04820" y="2964180"/>
            <a:ext cx="5925820" cy="36925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int main(int argc, char** argv) 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{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google::InitGoogleLogging(argv[0]);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// 指定求解的未知数的初值，这里设置为5.0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double initial_x = 5.0;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double x = initial_x;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// 建立Problem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Problem problem;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// 建立CostFunction（残差方程）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CostFunction* cost_function =</a:t>
            </a:r>
            <a:r>
              <a:rPr lang="en-US" altLang="zh-CN" sz="900" b="0">
                <a:solidFill>
                  <a:srgbClr val="FFFF00"/>
                </a:solidFill>
                <a:latin typeface="+mn-ea"/>
              </a:rPr>
              <a:t> </a:t>
            </a:r>
            <a:r>
              <a:rPr lang="zh-CN" altLang="en-US" sz="900" b="0">
                <a:solidFill>
                  <a:srgbClr val="FFFF00"/>
                </a:solidFill>
                <a:latin typeface="+mn-ea"/>
              </a:rPr>
              <a:t>new AutoDiffCostFunction&lt;CostFunctor, 1, 1&gt;(new CostFunctor);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problem.AddResidualBlock(cost_function, NULL, &amp;x);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// 求解方程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Solver::Options options;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options.linear_solver_type = ceres::DENSE_QR;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options.minimizer_progress_to_stdout = true;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Solver::Summary summary;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Solve(options, &amp;problem, &amp;summary);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std::cout &lt;&lt; summary.BriefReport() &lt;&lt; "\n";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std::cout &lt;&lt; "x : " &lt;&lt; initial_x</a:t>
            </a:r>
            <a:r>
              <a:rPr lang="en-US" altLang="zh-CN" sz="900" b="0">
                <a:solidFill>
                  <a:srgbClr val="FFFF00"/>
                </a:solidFill>
                <a:latin typeface="+mn-ea"/>
              </a:rPr>
              <a:t> </a:t>
            </a:r>
            <a:r>
              <a:rPr lang="zh-CN" altLang="en-US" sz="900" b="0">
                <a:solidFill>
                  <a:srgbClr val="FFFF00"/>
                </a:solidFill>
                <a:latin typeface="+mn-ea"/>
              </a:rPr>
              <a:t>&lt;&lt; " -&gt; " &lt;&lt; x &lt;&lt; "\n";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 return 0;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}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795463" y="722630"/>
            <a:ext cx="8502650" cy="63309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先学</a:t>
            </a:r>
            <a:r>
              <a:rPr lang="zh-CN" altLang="en-US" sz="2800" u="sng">
                <a:solidFill>
                  <a:srgbClr val="FF0000"/>
                </a:solidFill>
              </a:rPr>
              <a:t>激光</a:t>
            </a:r>
            <a:r>
              <a:rPr lang="en-US" altLang="zh-CN" sz="2800">
                <a:solidFill>
                  <a:srgbClr val="FFFF00"/>
                </a:solidFill>
              </a:rPr>
              <a:t>SLAM</a:t>
            </a:r>
            <a:r>
              <a:rPr lang="zh-CN" altLang="en-US" sz="2800">
                <a:solidFill>
                  <a:srgbClr val="FFFF00"/>
                </a:solidFill>
              </a:rPr>
              <a:t>，还是先学</a:t>
            </a:r>
            <a:r>
              <a:rPr lang="zh-CN" altLang="en-US" sz="2800" u="sng">
                <a:solidFill>
                  <a:srgbClr val="FF0000"/>
                </a:solidFill>
              </a:rPr>
              <a:t>视觉</a:t>
            </a:r>
            <a:r>
              <a:rPr lang="en-US" altLang="zh-CN" sz="2800">
                <a:solidFill>
                  <a:srgbClr val="FFFF00"/>
                </a:solidFill>
              </a:rPr>
              <a:t>SLAM</a:t>
            </a:r>
            <a:r>
              <a:rPr lang="zh-CN" altLang="en-US" sz="2800">
                <a:solidFill>
                  <a:srgbClr val="FFFF00"/>
                </a:solidFill>
              </a:rPr>
              <a:t>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92500" y="1283335"/>
            <a:ext cx="403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3"/>
                </a:solidFill>
              </a:rPr>
              <a:t>？</a:t>
            </a:r>
            <a:endParaRPr lang="zh-CN" altLang="en-US" sz="3200" b="1">
              <a:solidFill>
                <a:schemeClr val="accent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28865" y="1283335"/>
            <a:ext cx="403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3"/>
                </a:solidFill>
              </a:rPr>
              <a:t>？</a:t>
            </a:r>
            <a:endParaRPr lang="zh-CN" altLang="en-US" sz="3200" b="1">
              <a:solidFill>
                <a:schemeClr val="accent3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标题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801745" y="1899285"/>
            <a:ext cx="2022475" cy="3714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400" b="0">
                <a:solidFill>
                  <a:srgbClr val="FFFF00"/>
                </a:solidFill>
              </a:rPr>
              <a:t>按求解结果分类</a:t>
            </a: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5678170" y="1835150"/>
            <a:ext cx="342900" cy="5492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标题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986780" y="1845945"/>
            <a:ext cx="1679575" cy="53848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 b="0">
                <a:solidFill>
                  <a:srgbClr val="FFFF00"/>
                </a:solidFill>
              </a:rPr>
              <a:t>在线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  <a:p>
            <a:pPr algn="l"/>
            <a:r>
              <a:rPr lang="zh-CN" altLang="en-US" sz="1400" b="0">
                <a:solidFill>
                  <a:srgbClr val="FFFF00"/>
                </a:solidFill>
              </a:rPr>
              <a:t>完全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</p:txBody>
      </p:sp>
      <p:sp>
        <p:nvSpPr>
          <p:cNvPr id="22" name="标题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811905" y="2889885"/>
            <a:ext cx="2022475" cy="3930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400" b="0">
                <a:solidFill>
                  <a:srgbClr val="FFFF00"/>
                </a:solidFill>
              </a:rPr>
              <a:t>按问题表示分类</a:t>
            </a: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23" name="左大括号 22"/>
          <p:cNvSpPr/>
          <p:nvPr/>
        </p:nvSpPr>
        <p:spPr>
          <a:xfrm>
            <a:off x="5688330" y="2847340"/>
            <a:ext cx="342900" cy="5264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标题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716655" y="3959860"/>
            <a:ext cx="2022475" cy="3930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400" b="0">
                <a:solidFill>
                  <a:srgbClr val="FFFF00"/>
                </a:solidFill>
              </a:rPr>
              <a:t>按传感器分类</a:t>
            </a: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26" name="左大括号 25"/>
          <p:cNvSpPr/>
          <p:nvPr/>
        </p:nvSpPr>
        <p:spPr>
          <a:xfrm>
            <a:off x="5437505" y="3931285"/>
            <a:ext cx="342900" cy="5264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标题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783580" y="3856990"/>
            <a:ext cx="2395855" cy="715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sz="1400" b="0">
                <a:solidFill>
                  <a:srgbClr val="FFFF00"/>
                </a:solidFill>
              </a:rPr>
              <a:t>激光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  <a:p>
            <a:pPr algn="l"/>
            <a:r>
              <a:rPr lang="zh-CN" altLang="en-US" sz="1400" b="0">
                <a:solidFill>
                  <a:srgbClr val="FFFF00"/>
                </a:solidFill>
              </a:rPr>
              <a:t>视觉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  <a:p>
            <a:pPr algn="l"/>
            <a:r>
              <a:rPr lang="zh-CN" altLang="en-US" sz="1400" b="0">
                <a:solidFill>
                  <a:srgbClr val="FFFF00"/>
                </a:solidFill>
              </a:rPr>
              <a:t>多传感器融合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</p:txBody>
      </p:sp>
      <p:sp>
        <p:nvSpPr>
          <p:cNvPr id="28" name="标题 5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3621405" y="5062855"/>
            <a:ext cx="2022475" cy="3930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400" b="0">
                <a:solidFill>
                  <a:srgbClr val="FFFF00"/>
                </a:solidFill>
              </a:rPr>
              <a:t>按地图分类</a:t>
            </a: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29" name="左大括号 28"/>
          <p:cNvSpPr/>
          <p:nvPr/>
        </p:nvSpPr>
        <p:spPr>
          <a:xfrm>
            <a:off x="5231130" y="5029835"/>
            <a:ext cx="342900" cy="5264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标题 5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5548630" y="4944745"/>
            <a:ext cx="2395855" cy="715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sz="1400" b="0">
                <a:solidFill>
                  <a:srgbClr val="FFFF00"/>
                </a:solidFill>
              </a:rPr>
              <a:t>二维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  <a:p>
            <a:pPr algn="l"/>
            <a:r>
              <a:rPr lang="zh-CN" altLang="en-US" sz="1400" b="0">
                <a:solidFill>
                  <a:srgbClr val="FFFF00"/>
                </a:solidFill>
              </a:rPr>
              <a:t>三维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  <a:p>
            <a:pPr algn="l"/>
            <a:r>
              <a:rPr lang="zh-CN" altLang="en-US" sz="1400" b="0">
                <a:solidFill>
                  <a:srgbClr val="FFFF00"/>
                </a:solidFill>
              </a:rPr>
              <a:t>语义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</p:txBody>
      </p:sp>
      <p:sp>
        <p:nvSpPr>
          <p:cNvPr id="31" name="标题 5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3608705" y="6169025"/>
            <a:ext cx="2022475" cy="3930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400" b="0">
                <a:solidFill>
                  <a:srgbClr val="FFFF00"/>
                </a:solidFill>
              </a:rPr>
              <a:t>按场景分类</a:t>
            </a: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32" name="左大括号 31"/>
          <p:cNvSpPr/>
          <p:nvPr/>
        </p:nvSpPr>
        <p:spPr>
          <a:xfrm>
            <a:off x="5201920" y="6127750"/>
            <a:ext cx="342900" cy="5264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标题 5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5520055" y="6070600"/>
            <a:ext cx="2395855" cy="5981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1400" b="0">
                <a:solidFill>
                  <a:srgbClr val="FFFF00"/>
                </a:solidFill>
              </a:rPr>
              <a:t>静态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  <a:p>
            <a:pPr algn="l"/>
            <a:r>
              <a:rPr lang="zh-CN" altLang="en-US" sz="1400" b="0">
                <a:solidFill>
                  <a:srgbClr val="FFFF00"/>
                </a:solidFill>
              </a:rPr>
              <a:t>动态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</p:txBody>
      </p:sp>
      <p:sp>
        <p:nvSpPr>
          <p:cNvPr id="34" name="左大括号 33"/>
          <p:cNvSpPr/>
          <p:nvPr/>
        </p:nvSpPr>
        <p:spPr>
          <a:xfrm>
            <a:off x="3736340" y="2004695"/>
            <a:ext cx="209550" cy="43338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标题 5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6031230" y="2763520"/>
            <a:ext cx="2395855" cy="7150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sz="1400" b="0">
                <a:solidFill>
                  <a:srgbClr val="FFFF00"/>
                </a:solidFill>
              </a:rPr>
              <a:t>基于贝叶斯的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  <a:p>
            <a:pPr algn="l"/>
            <a:r>
              <a:rPr lang="zh-CN" sz="1400" b="0">
                <a:solidFill>
                  <a:srgbClr val="FFFF00"/>
                </a:solidFill>
              </a:rPr>
              <a:t>基于最小二乘的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  <a:p>
            <a:pPr algn="l"/>
            <a:r>
              <a:rPr lang="zh-CN" altLang="en-US" sz="1400" b="0">
                <a:solidFill>
                  <a:srgbClr val="FFFF00"/>
                </a:solidFill>
              </a:rPr>
              <a:t>基于机器学习的</a:t>
            </a:r>
            <a:r>
              <a:rPr lang="en-US" altLang="zh-CN" sz="1400" b="0">
                <a:solidFill>
                  <a:srgbClr val="FFFF00"/>
                </a:solidFill>
              </a:rPr>
              <a:t>SLAM</a:t>
            </a:r>
            <a:endParaRPr lang="en-US" altLang="zh-CN" sz="1400" b="0">
              <a:solidFill>
                <a:srgbClr val="FFFF00"/>
              </a:solidFill>
            </a:endParaRPr>
          </a:p>
        </p:txBody>
      </p:sp>
    </p:spTree>
    <p:custDataLst>
      <p:tags r:id="rId1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12" grpId="0"/>
      <p:bldP spid="22" grpId="0"/>
      <p:bldP spid="25" grpId="0"/>
      <p:bldP spid="28" grpId="0"/>
      <p:bldP spid="31" grpId="0"/>
      <p:bldP spid="14" grpId="0" bldLvl="0" animBg="1"/>
      <p:bldP spid="19" grpId="0"/>
      <p:bldP spid="23" grpId="0" bldLvl="0" animBg="1"/>
      <p:bldP spid="26" grpId="0" bldLvl="0" animBg="1"/>
      <p:bldP spid="27" grpId="0"/>
      <p:bldP spid="29" grpId="0" bldLvl="0" animBg="1"/>
      <p:bldP spid="30" grpId="0"/>
      <p:bldP spid="32" grpId="0" bldLvl="0" animBg="1"/>
      <p:bldP spid="33" grpId="0"/>
      <p:bldP spid="5" grpId="0"/>
      <p:bldP spid="6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973070" y="2569210"/>
            <a:ext cx="51879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597275" y="227711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95040" y="1010285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78250" y="2329815"/>
            <a:ext cx="237617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在线运行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离线运行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8180" y="2775585"/>
            <a:ext cx="231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rgbClr val="FF0000"/>
                </a:solidFill>
                <a:latin typeface="+mn-ea"/>
              </a:rPr>
              <a:t>环境：</a:t>
            </a:r>
            <a:r>
              <a:rPr lang="en-US" altLang="zh-CN" sz="1000" b="0">
                <a:solidFill>
                  <a:srgbClr val="FF0000"/>
                </a:solidFill>
                <a:latin typeface="+mn-ea"/>
              </a:rPr>
              <a:t>Ubuntu18.04+ROS melodic</a:t>
            </a:r>
            <a:endParaRPr lang="en-US" altLang="zh-CN" sz="10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右箭头 13"/>
          <p:cNvSpPr/>
          <p:nvPr>
            <p:custDataLst>
              <p:tags r:id="rId7"/>
            </p:custDataLst>
          </p:nvPr>
        </p:nvSpPr>
        <p:spPr>
          <a:xfrm>
            <a:off x="5880735" y="236791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6789420" y="206883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880225" y="2197735"/>
            <a:ext cx="19481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安装编译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用数据集测试算法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9480" y="3262630"/>
            <a:ext cx="6289675" cy="32766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900" b="0">
                <a:solidFill>
                  <a:srgbClr val="FFFF00"/>
                </a:solidFill>
                <a:latin typeface="+mn-ea"/>
              </a:rPr>
              <a:t>#</a:t>
            </a:r>
            <a:r>
              <a:rPr lang="zh-CN" altLang="en-US" sz="900" b="0">
                <a:solidFill>
                  <a:srgbClr val="FFFF00"/>
                </a:solidFill>
                <a:latin typeface="+mn-ea"/>
              </a:rPr>
              <a:t>安装编译工具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sudo apt-get update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sudo apt-get install -y python-wstool python-rosdep ninja-build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900" b="0">
                <a:solidFill>
                  <a:srgbClr val="FFFF00"/>
                </a:solidFill>
                <a:latin typeface="+mn-ea"/>
              </a:rPr>
              <a:t>#</a:t>
            </a:r>
            <a:r>
              <a:rPr lang="zh-CN" altLang="en-US" sz="900" b="0">
                <a:solidFill>
                  <a:srgbClr val="FFFF00"/>
                </a:solidFill>
                <a:latin typeface="+mn-ea"/>
              </a:rPr>
              <a:t>创建存放cartographer_ros的专门工作空间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mkdir catkin_ws_carto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cd catkin_ws_carto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wstool init src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#下载自动安装脚本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wstool merge -t src https://raw.githubusercontent.com/googlecartographer/cartographer_ros/master/cartographer_ros.rosinstall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#执行下载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wstool update -t src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900" b="0">
                <a:solidFill>
                  <a:srgbClr val="FFFF00"/>
                </a:solidFill>
                <a:latin typeface="+mn-ea"/>
              </a:rPr>
              <a:t>#</a:t>
            </a:r>
            <a:r>
              <a:rPr lang="zh-CN" altLang="en-US" sz="900" b="0">
                <a:solidFill>
                  <a:srgbClr val="FFFF00"/>
                </a:solidFill>
                <a:latin typeface="+mn-ea"/>
              </a:rPr>
              <a:t>安装依赖项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src/cartographer/scripts/install_proto3.sh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#如果报错，可以先将已有sources.list删除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sudo rosdep init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rosdep update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rosdep install --from-paths src --ignore-src --rosdistro=${ROS_DISTRO} -y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900" b="0">
                <a:solidFill>
                  <a:srgbClr val="FFFF00"/>
                </a:solidFill>
                <a:latin typeface="+mn-ea"/>
              </a:rPr>
              <a:t>#编译和安装</a:t>
            </a:r>
            <a:endParaRPr lang="en-US" altLang="zh-CN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900" b="0">
                <a:solidFill>
                  <a:srgbClr val="FFFF00"/>
                </a:solidFill>
                <a:latin typeface="+mn-ea"/>
              </a:rPr>
              <a:t>catkin_make_isolated --install --use-ninja</a:t>
            </a:r>
            <a:endParaRPr lang="en-US" altLang="zh-CN"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050530" y="3643630"/>
            <a:ext cx="3942080" cy="175323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- git:</a:t>
            </a:r>
            <a:endParaRPr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    local-name: cartographer</a:t>
            </a:r>
            <a:endParaRPr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    uri: https://github.com/cartographer-project/cartographer.git</a:t>
            </a:r>
            <a:endParaRPr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    version: 1.0.0</a:t>
            </a:r>
            <a:endParaRPr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- git:</a:t>
            </a:r>
            <a:endParaRPr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    local-name: cartographer_ros</a:t>
            </a:r>
            <a:endParaRPr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    uri: https://github.com/cartographer-project/cartographer_ros.git</a:t>
            </a:r>
            <a:endParaRPr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    version: 1.0.0</a:t>
            </a:r>
            <a:endParaRPr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- git:</a:t>
            </a:r>
            <a:endParaRPr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    local-name: ceres-solver</a:t>
            </a:r>
            <a:endParaRPr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    uri: https://github.com/ceres-solver/ceres-solver.git</a:t>
            </a:r>
            <a:endParaRPr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900" b="0">
                <a:solidFill>
                  <a:srgbClr val="FFFF00"/>
                </a:solidFill>
                <a:latin typeface="+mn-ea"/>
              </a:rPr>
              <a:t>    version: 1.13.0</a:t>
            </a:r>
            <a:endParaRPr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860665" y="3404870"/>
            <a:ext cx="196024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zh-CN" sz="1000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修改后的</a:t>
            </a:r>
            <a:r>
              <a:rPr lang="en-US" sz="1000" b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src/.rosinstall</a:t>
            </a:r>
            <a:r>
              <a:rPr lang="zh-CN" sz="1000" b="0">
                <a:solidFill>
                  <a:schemeClr val="bg1"/>
                </a:solidFill>
                <a:ea typeface="宋体" panose="02010600030101010101" pitchFamily="2" charset="-122"/>
              </a:rPr>
              <a:t>文件：</a:t>
            </a:r>
            <a:endParaRPr lang="zh-CN" altLang="en-US" sz="1000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39760" y="5060315"/>
            <a:ext cx="2990850" cy="1549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肘形连接符 21"/>
          <p:cNvCxnSpPr/>
          <p:nvPr/>
        </p:nvCxnSpPr>
        <p:spPr>
          <a:xfrm flipV="1">
            <a:off x="6981190" y="4490720"/>
            <a:ext cx="1076960" cy="256540"/>
          </a:xfrm>
          <a:prstGeom prst="bentConnector3">
            <a:avLst>
              <a:gd name="adj1" fmla="val 50059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5505450" y="4463415"/>
            <a:ext cx="1552575" cy="563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877310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C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artographer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在真实机器人上的实操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3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6" grpId="0" animBg="1"/>
      <p:bldP spid="17" grpId="0"/>
      <p:bldP spid="12" grpId="0"/>
      <p:bldP spid="19" grpId="0" animBg="1"/>
      <p:bldP spid="23" grpId="0" animBg="1"/>
      <p:bldP spid="20" grpId="0" animBg="1"/>
      <p:bldP spid="100" grpId="0"/>
      <p:bldP spid="21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973070" y="2569210"/>
            <a:ext cx="51879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597275" y="227711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95040" y="902970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78250" y="2329815"/>
            <a:ext cx="237617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在线运行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离线运行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8180" y="2775585"/>
            <a:ext cx="231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rgbClr val="FF0000"/>
                </a:solidFill>
                <a:latin typeface="+mn-ea"/>
              </a:rPr>
              <a:t>环境：</a:t>
            </a:r>
            <a:r>
              <a:rPr lang="en-US" altLang="zh-CN" sz="1000" b="0">
                <a:solidFill>
                  <a:srgbClr val="FF0000"/>
                </a:solidFill>
                <a:latin typeface="+mn-ea"/>
              </a:rPr>
              <a:t>Ubuntu18.04+ROS melodic</a:t>
            </a:r>
            <a:endParaRPr lang="en-US" altLang="zh-CN" sz="10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右箭头 13"/>
          <p:cNvSpPr/>
          <p:nvPr>
            <p:custDataLst>
              <p:tags r:id="rId7"/>
            </p:custDataLst>
          </p:nvPr>
        </p:nvSpPr>
        <p:spPr>
          <a:xfrm>
            <a:off x="5880735" y="236791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6789420" y="206883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880225" y="2197735"/>
            <a:ext cx="19481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安装编译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用数据集测试算法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76270" y="3174365"/>
            <a:ext cx="8121650" cy="78359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source ~/catkin_ws_carto/install_isolated/setup.bash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#下载2D建图测试数据集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wget -P ~/Downloads https://storage.googleapis.com/cartographer-public-data/bags/backpack_2d/cartographer_paper_deutsches_museum.bag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#启动2D建图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cartographer_ros demo_backpack_2d.launch bag_filename:=${HOME}/Downloads/cartographer_paper_deutsches_museum.bag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18" name="图片 17" descr="图片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100" y="4050665"/>
            <a:ext cx="3428365" cy="27311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052445" y="5218430"/>
            <a:ext cx="20231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chemeClr val="bg1"/>
                </a:solidFill>
                <a:latin typeface="+mn-ea"/>
              </a:rPr>
              <a:t>Cartographer</a:t>
            </a:r>
            <a:r>
              <a:rPr lang="zh-CN" altLang="en-US" sz="1000" b="0">
                <a:solidFill>
                  <a:schemeClr val="bg1"/>
                </a:solidFill>
                <a:latin typeface="+mn-ea"/>
              </a:rPr>
              <a:t>数据集测试效果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3809365" y="4031615"/>
            <a:ext cx="1103630" cy="1270000"/>
          </a:xfrm>
          <a:prstGeom prst="bentUpArrow">
            <a:avLst>
              <a:gd name="adj1" fmla="val 15477"/>
              <a:gd name="adj2" fmla="val 25000"/>
              <a:gd name="adj3" fmla="val 25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973070" y="2569210"/>
            <a:ext cx="51879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597275" y="227711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95040" y="902970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78250" y="2329815"/>
            <a:ext cx="237617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在线运行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离线运行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8180" y="2775585"/>
            <a:ext cx="231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rgbClr val="FF0000"/>
                </a:solidFill>
                <a:latin typeface="+mn-ea"/>
              </a:rPr>
              <a:t>环境：</a:t>
            </a:r>
            <a:r>
              <a:rPr lang="en-US" altLang="zh-CN" sz="1000" b="0">
                <a:solidFill>
                  <a:srgbClr val="FF0000"/>
                </a:solidFill>
                <a:latin typeface="+mn-ea"/>
              </a:rPr>
              <a:t>Ubuntu18.04+ROS melodic</a:t>
            </a:r>
            <a:endParaRPr lang="en-US" altLang="zh-CN" sz="10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19555" y="3241040"/>
            <a:ext cx="4037330" cy="32766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#启动激光雷达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ydlidar my_x4.launch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#启动底盘，并发布轮式里程计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xiihoo_bringup minimal.launch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#启动IMU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xiihoo_imu imu.launch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#重新编译整个工作空间，使配置文件修正生效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cd ~/catkin_ws_carto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catkin_make_isolated --install --use-ninja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#启动建图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source ~/catkin_ws_carto/install_isolated/setup.bash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cartographer_ros xiihoo_mapbuild.launch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#首次使用键盘遥控，需要先安装对应功能包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sudo apt install ros-melodic-teleop-twist-keyboard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#启动键盘遥控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rosrun teleop_twist_keyboard teleop_twist_keyboard.py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#启动rviz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rviz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900" b="0">
                <a:solidFill>
                  <a:srgbClr val="FFFF00"/>
                </a:solidFill>
                <a:latin typeface="+mn-ea"/>
              </a:rPr>
              <a:t>#保存地图</a:t>
            </a:r>
            <a:endParaRPr lang="en-US" altLang="zh-CN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900" b="0">
                <a:solidFill>
                  <a:srgbClr val="FFFF00"/>
                </a:solidFill>
                <a:latin typeface="+mn-ea"/>
              </a:rPr>
              <a:t>rosservice  call  /write_state  /home/ubuntu/map/carto_map.pbstream</a:t>
            </a:r>
            <a:endParaRPr lang="en-US" altLang="zh-CN"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16580" y="4952365"/>
            <a:ext cx="1358265" cy="1295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294755" y="3677285"/>
            <a:ext cx="4662805" cy="230695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1 &lt;launch&gt;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2   &lt;node name="cartographer_node" pkg="cartographer_ros"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3       type="cartographer_node" args="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4           -configuration_directory $(find cartographer_ros)/configuration_files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5           -configuration_basename xiihoo_mapbuild.lua"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6       output="screen"&gt;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7     &lt;remap from="scan" to="/scan" 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8     &lt;remap from="imu" to="/imu" 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9     &lt;remap from="odom" to="/odom" 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10   &lt;/node&gt;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11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12   &lt;node name="cartographer_occupancy_grid_node" pkg="cartographer_ros"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13       type="cartographer_occupancy_grid_node" args="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14           -resolution 0.05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15           -publish_period_sec 1.0" /&gt;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16 &lt;/launch&gt;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26810" y="3288030"/>
            <a:ext cx="2648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chemeClr val="bg1"/>
                </a:solidFill>
                <a:latin typeface="+mn-ea"/>
              </a:rPr>
              <a:t>xiihoo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_mapbuild</a:t>
            </a:r>
            <a:r>
              <a:rPr lang="zh-CN" altLang="en-US" sz="1000" b="0">
                <a:solidFill>
                  <a:schemeClr val="bg1"/>
                </a:solidFill>
                <a:latin typeface="+mn-ea"/>
              </a:rPr>
              <a:t>.launch启动文件：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29930" y="4281805"/>
            <a:ext cx="1092200" cy="1377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877310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C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artographer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在真实机器人上的实操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3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  <p:cxnSp>
        <p:nvCxnSpPr>
          <p:cNvPr id="27" name="肘形连接符 26"/>
          <p:cNvCxnSpPr>
            <a:stCxn id="23" idx="3"/>
          </p:cNvCxnSpPr>
          <p:nvPr/>
        </p:nvCxnSpPr>
        <p:spPr>
          <a:xfrm flipV="1">
            <a:off x="4474845" y="4309745"/>
            <a:ext cx="1811655" cy="707390"/>
          </a:xfrm>
          <a:prstGeom prst="bentConnector3">
            <a:avLst>
              <a:gd name="adj1" fmla="val 363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1" grpId="0"/>
      <p:bldP spid="20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973070" y="2569210"/>
            <a:ext cx="51879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597275" y="227711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95040" y="902970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78250" y="2329815"/>
            <a:ext cx="237617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在线运行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离线运行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8180" y="2775585"/>
            <a:ext cx="231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rgbClr val="FF0000"/>
                </a:solidFill>
                <a:latin typeface="+mn-ea"/>
              </a:rPr>
              <a:t>环境：</a:t>
            </a:r>
            <a:r>
              <a:rPr lang="en-US" altLang="zh-CN" sz="1000" b="0">
                <a:solidFill>
                  <a:srgbClr val="FF0000"/>
                </a:solidFill>
                <a:latin typeface="+mn-ea"/>
              </a:rPr>
              <a:t>Ubuntu18.04+ROS melodic</a:t>
            </a:r>
            <a:endParaRPr lang="en-US" altLang="zh-CN" sz="10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77310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C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artographer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在真实机器人上的实操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3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21500" y="1951990"/>
            <a:ext cx="4662805" cy="435165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1 include "map_builder.lua"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2 include "trajectory_builder.lua"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3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4 options = {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5   map_builder = MAP_BUILDER,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6   trajectory_builder = TRAJECTORY_BUILDER,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7   map_frame = "map",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8   tracking_frame = "imu_link",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9   published_frame = "odom",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10   odom_frame = "odom",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11   provide_odom_frame = false,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12   publish_frame_projected_to_2d = false,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13   use_odometry = true,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14   use_nav_sat = false,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15   use_landmarks = false,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16   num_laser_scans = 1,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17   num_multi_echo_laser_scans = 0,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18   num_subdivisions_per_laser_scan = 10,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19   num_point_clouds = 0,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20   lookup_transform_timeout_sec = 0.2,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21   submap_publish_period_sec = 0.3,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22   pose_publish_period_sec = 5e-3,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23   trajectory_publish_period_sec = 30e-3,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24   rangefinder_sampling_ratio = 1.,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25   odometry_sampling_ratio = 1.,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26   fixed_frame_pose_sampling_ratio = 1.,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27   imu_sampling_ratio = 1.,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28   landmarks_sampling_ratio = 1.,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29 }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30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31 MAP_BUILDER.use_trajectory_builder_2d = true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32 TRAJECTORY_BUILDER_2D.num_accumulated_range_data = 10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33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34 TRAJECTORY_BUILDER_2D.min_range = 0.20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35 TRAJECTORY_BUILDER_2D.max_range = 16.0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36 TRAJECTORY_BUILDER_2D.submaps.num_range_data = 50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37 TRAJECTORY_BUILDER_2D.use_imu_data = true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38 TRAJECTORY_BUILDER_2D.imu_gravity_time_constant = 10.0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39 TRAJECTORY_BUILDER_2D.use_online_correlative_scan_matching = false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40 TRAJECTORY_BUILDER_2D.ceres_scan_matcher.translation_weight = 10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41 TRAJECTORY_BUILDER_2D.ceres_scan_matcher.rotation_weight = 40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42 POSE_GRAPH.constraint_builder.max_constraint_distance = 4.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43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7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44 return options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07200" y="1543685"/>
            <a:ext cx="2648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chemeClr val="bg1"/>
                </a:solidFill>
                <a:latin typeface="+mn-ea"/>
              </a:rPr>
              <a:t>xiihoo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_mapbuild</a:t>
            </a:r>
            <a:r>
              <a:rPr lang="zh-CN" altLang="en-US" sz="1000" b="0">
                <a:solidFill>
                  <a:schemeClr val="bg1"/>
                </a:solidFill>
                <a:latin typeface="+mn-ea"/>
              </a:rPr>
              <a:t>.l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ua</a:t>
            </a:r>
            <a:r>
              <a:rPr lang="zh-CN" altLang="en-US" sz="1000" b="0">
                <a:solidFill>
                  <a:schemeClr val="bg1"/>
                </a:solidFill>
                <a:latin typeface="+mn-ea"/>
              </a:rPr>
              <a:t>配置文件：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85060" y="4259580"/>
            <a:ext cx="417068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chemeClr val="bg1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Cartographer</a:t>
            </a:r>
            <a:r>
              <a:rPr lang="zh-CN" altLang="en-US" sz="1000" b="0">
                <a:solidFill>
                  <a:schemeClr val="bg1"/>
                </a:solidFill>
                <a:latin typeface="+mn-ea"/>
              </a:rPr>
              <a:t>算法中众多可配置参数的详细用法请参考官方文档：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chemeClr val="bg1"/>
                </a:solidFill>
                <a:latin typeface="+mn-ea"/>
              </a:rPr>
              <a:t>https://google-cartographer-ros.readthedocs.io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chemeClr val="bg1"/>
                </a:solidFill>
                <a:latin typeface="+mn-ea"/>
              </a:rPr>
              <a:t>https://google-cartographer.readthedocs.io</a:t>
            </a:r>
            <a:endParaRPr lang="en-US" altLang="zh-CN" sz="1000" b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973070" y="2569210"/>
            <a:ext cx="51879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597275" y="227711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95040" y="902970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78250" y="2329815"/>
            <a:ext cx="237617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在线运行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离线运行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8180" y="2775585"/>
            <a:ext cx="231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rgbClr val="FF0000"/>
                </a:solidFill>
                <a:latin typeface="+mn-ea"/>
              </a:rPr>
              <a:t>环境：</a:t>
            </a:r>
            <a:r>
              <a:rPr lang="en-US" altLang="zh-CN" sz="1000" b="0">
                <a:solidFill>
                  <a:srgbClr val="FF0000"/>
                </a:solidFill>
                <a:latin typeface="+mn-ea"/>
              </a:rPr>
              <a:t>Ubuntu18.04+ROS melodic</a:t>
            </a:r>
            <a:endParaRPr lang="en-US" altLang="zh-CN" sz="10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77310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C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artographer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在真实机器人上的实操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3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64615" y="3174365"/>
            <a:ext cx="1020381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由于用cartographer_ros提供的/write_state方法保存的地图是*.pbstream的格式，而要在后续的自主导航中使用这个地图，我们需要将其转换为ROS中通用的GridMap格式</a:t>
            </a:r>
            <a:r>
              <a:rPr lang="zh-CN" sz="1000" b="0">
                <a:solidFill>
                  <a:schemeClr val="bg1"/>
                </a:solidFill>
                <a:latin typeface="+mn-ea"/>
              </a:rPr>
              <a:t>。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5925" y="3801745"/>
            <a:ext cx="10480675" cy="92202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#重新编译整个工作空间，使配置文件修正生效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cd ~/catkin_ws_carto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catkin_make_isolated --install --use-ninja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#启动地图格式转换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source ~/catkin_ws_carto/install_isolated/setup.bash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roslaunch cartographer_ros xiihoo_pbstream2rosmap.launch pbstream_filename:=/home/ubuntu/map/carto_map.pbstream map_filestem:=/home/ubuntu/map/carto_map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32635" y="4550410"/>
            <a:ext cx="1797050" cy="1644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91160" y="3431540"/>
            <a:ext cx="28111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chemeClr val="bg1"/>
                </a:solidFill>
                <a:latin typeface="+mn-ea"/>
              </a:rPr>
              <a:t>地图格式转换：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87730" y="4952365"/>
            <a:ext cx="28111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xiihoo_pbstream2rosmap.launch启动文件</a:t>
            </a:r>
            <a:r>
              <a:rPr lang="zh-CN" altLang="en-US" sz="1000" b="0">
                <a:solidFill>
                  <a:schemeClr val="bg1"/>
                </a:solidFill>
                <a:latin typeface="+mn-ea"/>
              </a:rPr>
              <a:t>：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95045" y="5351145"/>
            <a:ext cx="5332730" cy="119888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1 &lt;launch&gt;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2   &lt;node name="cartographer_pbstream_to_ros_map_node" pkg="cartographer_ros"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3       type="cartographer_pbstream_to_ros_map" args="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4           -pbstream_filename $(arg pbstream_filename)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5           -map_filestem $(arg map_filestem)"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6       output="screen"&gt;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7   &lt;/node&gt;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900" b="0">
                <a:solidFill>
                  <a:srgbClr val="FFFF00"/>
                </a:solidFill>
                <a:latin typeface="+mn-ea"/>
              </a:rPr>
              <a:t>  8 &lt;/launch&gt;</a:t>
            </a:r>
            <a:endParaRPr lang="zh-CN" altLang="en-US" sz="900" b="0">
              <a:solidFill>
                <a:srgbClr val="FFFF00"/>
              </a:solidFill>
              <a:latin typeface="+mn-ea"/>
            </a:endParaRPr>
          </a:p>
        </p:txBody>
      </p:sp>
      <p:cxnSp>
        <p:nvCxnSpPr>
          <p:cNvPr id="22" name="肘形连接符 21"/>
          <p:cNvCxnSpPr>
            <a:stCxn id="18" idx="2"/>
            <a:endCxn id="21" idx="0"/>
          </p:cNvCxnSpPr>
          <p:nvPr/>
        </p:nvCxnSpPr>
        <p:spPr>
          <a:xfrm rot="5400000" flipV="1">
            <a:off x="2978150" y="4667885"/>
            <a:ext cx="636270" cy="7302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74840" y="5499735"/>
            <a:ext cx="432308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rgbClr val="FFFF00"/>
                </a:solidFill>
                <a:latin typeface="+mn-ea"/>
              </a:rPr>
              <a:t>思考：</a:t>
            </a:r>
            <a:endParaRPr lang="zh-CN" sz="1000" b="0">
              <a:solidFill>
                <a:srgbClr val="FFFF00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rgbClr val="FFFF00"/>
                </a:solidFill>
                <a:latin typeface="+mn-ea"/>
              </a:rPr>
              <a:t>请结合代码谈谈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Cartographer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地图格式与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ROS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默认地图格式的区别是什么？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 animBg="1"/>
      <p:bldP spid="18" grpId="0" animBg="1"/>
      <p:bldP spid="20" grpId="0"/>
      <p:bldP spid="21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.2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Cartographer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973070" y="2569210"/>
            <a:ext cx="51879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597275" y="227711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95040" y="902970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78250" y="2329815"/>
            <a:ext cx="237617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在线运行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Cartographer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离线运行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8180" y="2775585"/>
            <a:ext cx="231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 b="0">
                <a:solidFill>
                  <a:srgbClr val="FF0000"/>
                </a:solidFill>
                <a:latin typeface="+mn-ea"/>
              </a:rPr>
              <a:t>环境：</a:t>
            </a:r>
            <a:r>
              <a:rPr lang="en-US" altLang="zh-CN" sz="1000" b="0">
                <a:solidFill>
                  <a:srgbClr val="FF0000"/>
                </a:solidFill>
                <a:latin typeface="+mn-ea"/>
              </a:rPr>
              <a:t>Ubuntu18.04+ROS melodic</a:t>
            </a:r>
            <a:endParaRPr lang="en-US" altLang="zh-CN" sz="10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77310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C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artographer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在真实机器人上的实操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3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57620" y="1437005"/>
            <a:ext cx="23679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sz="1000" b="0">
                <a:solidFill>
                  <a:schemeClr val="bg1"/>
                </a:solidFill>
                <a:latin typeface="+mn-ea"/>
              </a:rPr>
              <a:t>cartographer_ros功能包中包含的节点</a:t>
            </a:r>
            <a:endParaRPr sz="10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捕获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270" y="1827530"/>
            <a:ext cx="5876925" cy="465709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6286500" y="2538095"/>
            <a:ext cx="1533525" cy="25717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286500" y="3526155"/>
            <a:ext cx="1533525" cy="25717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146300" y="2000885"/>
            <a:ext cx="340741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8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.1 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Gmapping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算法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8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.2 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Cartographer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算法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8</a:t>
            </a: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.3 </a:t>
            </a:r>
            <a:r>
              <a:rPr 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LOAM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算法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sz="2000">
                <a:solidFill>
                  <a:srgbClr val="9CC2F0"/>
                </a:solidFill>
                <a:sym typeface="+mn-ea"/>
              </a:rPr>
              <a:t>8</a:t>
            </a:r>
            <a:r>
              <a:rPr sz="2000">
                <a:solidFill>
                  <a:srgbClr val="9CC2F0"/>
                </a:solidFill>
                <a:sym typeface="+mn-ea"/>
              </a:rPr>
              <a:t>.3 </a:t>
            </a:r>
            <a:r>
              <a:rPr lang="en-US" sz="2000">
                <a:solidFill>
                  <a:srgbClr val="9CC2F0"/>
                </a:solidFill>
                <a:sym typeface="+mn-ea"/>
              </a:rPr>
              <a:t>LOAM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87370" y="2226945"/>
            <a:ext cx="6015990" cy="617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Gmapping            </a:t>
            </a: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单线激光雷达</a:t>
            </a:r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             2D</a:t>
            </a: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地图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087370" y="2844165"/>
            <a:ext cx="6015990" cy="617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Cartographer</a:t>
            </a:r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     </a:t>
            </a: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单线</a:t>
            </a:r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多线激光雷达</a:t>
            </a:r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       2D</a:t>
            </a: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地图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087370" y="4102735"/>
            <a:ext cx="6015990" cy="617220"/>
          </a:xfrm>
          <a:prstGeom prst="rect">
            <a:avLst/>
          </a:prstGeom>
          <a:noFill/>
          <a:ln w="381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LOAM</a:t>
            </a:r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                      </a:t>
            </a: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多线激光雷达</a:t>
            </a:r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         3D</a:t>
            </a:r>
            <a:r>
              <a:rPr lang="zh-CN" altLang="en-US">
                <a:solidFill>
                  <a:schemeClr val="bg1"/>
                </a:solidFill>
                <a:latin typeface="+mn-ea"/>
                <a:sym typeface="+mn-ea"/>
              </a:rPr>
              <a:t>地图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sz="2000">
                <a:solidFill>
                  <a:srgbClr val="9CC2F0"/>
                </a:solidFill>
                <a:sym typeface="+mn-ea"/>
              </a:rPr>
              <a:t>8</a:t>
            </a:r>
            <a:r>
              <a:rPr sz="2000">
                <a:solidFill>
                  <a:srgbClr val="9CC2F0"/>
                </a:solidFill>
                <a:sym typeface="+mn-ea"/>
              </a:rPr>
              <a:t>.3 </a:t>
            </a:r>
            <a:r>
              <a:rPr lang="en-US" sz="2000">
                <a:solidFill>
                  <a:srgbClr val="9CC2F0"/>
                </a:solidFill>
                <a:sym typeface="+mn-ea"/>
              </a:rPr>
              <a:t>LOAM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LOAM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LOAM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LOAM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363470" y="1711960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5660" y="1381760"/>
            <a:ext cx="8522970" cy="17926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27700" y="954405"/>
            <a:ext cx="40824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sz="1000" b="0">
                <a:solidFill>
                  <a:schemeClr val="bg1"/>
                </a:solidFill>
                <a:latin typeface="+mn-ea"/>
              </a:rPr>
              <a:t>LOAM</a:t>
            </a:r>
            <a:r>
              <a:rPr lang="zh-CN" altLang="en-US" sz="1000" b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Lidar Odometry and Mapping</a:t>
            </a:r>
            <a:r>
              <a:rPr lang="zh-CN" altLang="en-US" sz="1000" b="0">
                <a:solidFill>
                  <a:schemeClr val="bg1"/>
                </a:solidFill>
                <a:latin typeface="+mn-ea"/>
              </a:rPr>
              <a:t>）算法框架</a:t>
            </a:r>
            <a:endParaRPr lang="zh-CN" altLang="en-US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73580" y="3533140"/>
            <a:ext cx="875728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特征提取模块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000">
                <a:solidFill>
                  <a:schemeClr val="bg1"/>
                </a:solidFill>
                <a:latin typeface="+mn-ea"/>
                <a:sym typeface="+mn-ea"/>
              </a:rPr>
              <a:t>LOAM</a:t>
            </a:r>
            <a:r>
              <a:rPr lang="zh-CN" altLang="en-US" sz="1000">
                <a:solidFill>
                  <a:schemeClr val="bg1"/>
                </a:solidFill>
                <a:latin typeface="+mn-ea"/>
                <a:sym typeface="+mn-ea"/>
              </a:rPr>
              <a:t>从雷达点云中提取特征点corner和surface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定位模块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+mn-ea"/>
                <a:sym typeface="+mn-ea"/>
              </a:rPr>
              <a:t>利用scan-to-scan方法对相邻两帧雷达点云中的特征点进行匹配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建图模块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+mn-ea"/>
                <a:sym typeface="+mn-ea"/>
              </a:rPr>
              <a:t>利用scan-to-map方法进行高精度定位，该方法以前面低精度的里程计作为位姿初始值，将校正后的雷达特征点云与地图进行匹配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里程计融合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+mn-ea"/>
                <a:sym typeface="+mn-ea"/>
              </a:rPr>
              <a:t>以1Hz的高精度里程计为基准，利用10Hz的低精度里程计对其进行插值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sz="2000">
                <a:solidFill>
                  <a:srgbClr val="9CC2F0"/>
                </a:solidFill>
                <a:sym typeface="+mn-ea"/>
              </a:rPr>
              <a:t>8</a:t>
            </a:r>
            <a:r>
              <a:rPr sz="2000">
                <a:solidFill>
                  <a:srgbClr val="9CC2F0"/>
                </a:solidFill>
                <a:sym typeface="+mn-ea"/>
              </a:rPr>
              <a:t>.3 </a:t>
            </a:r>
            <a:r>
              <a:rPr lang="en-US" sz="2000">
                <a:solidFill>
                  <a:srgbClr val="9CC2F0"/>
                </a:solidFill>
                <a:sym typeface="+mn-ea"/>
              </a:rPr>
              <a:t>LOAM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LOAM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LOAM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LOAM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4005" y="3429000"/>
            <a:ext cx="1718310" cy="181483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特征提取模块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定位模块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建图模块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里程计融合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61230" y="902970"/>
            <a:ext cx="44659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代码阅读技巧：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程序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+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</a:rPr>
              <a:t>数据</a:t>
            </a:r>
            <a:r>
              <a:rPr lang="zh-CN" altLang="en-US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调用流程</a:t>
            </a:r>
            <a:endParaRPr lang="zh-CN" altLang="en-US" sz="1600" b="0">
              <a:solidFill>
                <a:srgbClr val="FFFF00"/>
              </a:solidFill>
              <a:highlight>
                <a:srgbClr val="008000"/>
              </a:highlight>
              <a:latin typeface="+mn-ea"/>
            </a:endParaRPr>
          </a:p>
        </p:txBody>
      </p:sp>
      <p:pic>
        <p:nvPicPr>
          <p:cNvPr id="10" name="图片 9" descr="捕获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1511935"/>
            <a:ext cx="4464050" cy="495363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421380" y="3953510"/>
            <a:ext cx="2167890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+mn-ea"/>
                <a:sym typeface="+mn-ea"/>
              </a:rPr>
              <a:t>LOAM的4个ROS节点及其接口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3421380" y="4198620"/>
            <a:ext cx="2066925" cy="2857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962910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LOAM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源码的具体分析，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2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3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795463" y="722630"/>
            <a:ext cx="8502650" cy="63309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先学</a:t>
            </a:r>
            <a:r>
              <a:rPr lang="zh-CN" altLang="en-US" sz="2800" u="sng">
                <a:solidFill>
                  <a:srgbClr val="FF0000"/>
                </a:solidFill>
              </a:rPr>
              <a:t>激光</a:t>
            </a:r>
            <a:r>
              <a:rPr lang="en-US" altLang="zh-CN" sz="2800">
                <a:solidFill>
                  <a:srgbClr val="FFFF00"/>
                </a:solidFill>
              </a:rPr>
              <a:t>SLAM</a:t>
            </a:r>
            <a:r>
              <a:rPr lang="zh-CN" altLang="en-US" sz="2800">
                <a:solidFill>
                  <a:srgbClr val="FFFF00"/>
                </a:solidFill>
              </a:rPr>
              <a:t>，还是先学</a:t>
            </a:r>
            <a:r>
              <a:rPr lang="zh-CN" altLang="en-US" sz="2800" u="sng">
                <a:solidFill>
                  <a:srgbClr val="FF0000"/>
                </a:solidFill>
              </a:rPr>
              <a:t>视觉</a:t>
            </a:r>
            <a:r>
              <a:rPr lang="en-US" altLang="zh-CN" sz="2800">
                <a:solidFill>
                  <a:srgbClr val="FFFF00"/>
                </a:solidFill>
              </a:rPr>
              <a:t>SLAM</a:t>
            </a:r>
            <a:r>
              <a:rPr lang="zh-CN" altLang="en-US" sz="2800">
                <a:solidFill>
                  <a:srgbClr val="FFFF00"/>
                </a:solidFill>
              </a:rPr>
              <a:t>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2309495" y="1757045"/>
          <a:ext cx="716534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395"/>
                <a:gridCol w="2800350"/>
                <a:gridCol w="2855595"/>
              </a:tblGrid>
              <a:tr h="381000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激光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SLAM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视觉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SLAM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b="1">
                          <a:solidFill>
                            <a:srgbClr val="7030A0"/>
                          </a:solidFill>
                        </a:rPr>
                        <a:t>传感器数据</a:t>
                      </a:r>
                      <a:endParaRPr lang="zh-CN" altLang="en-US" b="1">
                        <a:solidFill>
                          <a:srgbClr val="7030A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/>
                        <a:t>激光雷达</a:t>
                      </a:r>
                      <a:endParaRPr lang="zh-CN" altLang="en-US"/>
                    </a:p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/>
                        <a:t>离线数据集</a:t>
                      </a:r>
                      <a:endParaRPr lang="zh-CN" altLang="en-US"/>
                    </a:p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/>
                        <a:t>虚拟仿真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/>
                        <a:t>相机</a:t>
                      </a:r>
                      <a:endParaRPr lang="zh-CN" altLang="en-US"/>
                    </a:p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离线数据集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虚拟仿真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7030A0"/>
                          </a:solidFill>
                          <a:sym typeface="+mn-ea"/>
                        </a:rPr>
                        <a:t>成本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/>
                        <a:t>低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7030A0"/>
                          </a:solidFill>
                          <a:sym typeface="+mn-ea"/>
                        </a:rPr>
                        <a:t>实现难度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/>
                        <a:t>简单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/>
                        <a:t>困难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127885" y="4699000"/>
            <a:ext cx="752856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</a:rPr>
              <a:t>小虎哥的观点：</a:t>
            </a:r>
            <a:endParaRPr lang="zh-CN" altLang="en-US" sz="1600" b="1">
              <a:solidFill>
                <a:srgbClr val="FFFF00"/>
              </a:solidFill>
            </a:endParaRPr>
          </a:p>
          <a:p>
            <a:pPr marL="457200" lvl="1" indent="457200" algn="l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FFFF00"/>
                </a:solidFill>
              </a:rPr>
              <a:t>①</a:t>
            </a:r>
            <a:r>
              <a:rPr lang="en-US" altLang="zh-CN" sz="1600">
                <a:solidFill>
                  <a:srgbClr val="FFFF00"/>
                </a:solidFill>
              </a:rPr>
              <a:t> </a:t>
            </a:r>
            <a:r>
              <a:rPr lang="zh-CN" altLang="en-US" sz="1600">
                <a:solidFill>
                  <a:srgbClr val="FFFF00"/>
                </a:solidFill>
              </a:rPr>
              <a:t>建议新手先学激光</a:t>
            </a:r>
            <a:r>
              <a:rPr lang="en-US" altLang="zh-CN" sz="1600">
                <a:solidFill>
                  <a:srgbClr val="FFFF00"/>
                </a:solidFill>
              </a:rPr>
              <a:t>SLAM</a:t>
            </a:r>
            <a:r>
              <a:rPr lang="zh-CN" altLang="en-US" sz="1600">
                <a:solidFill>
                  <a:srgbClr val="FFFF00"/>
                </a:solidFill>
              </a:rPr>
              <a:t>，入门简单一点。</a:t>
            </a:r>
            <a:endParaRPr lang="zh-CN" altLang="en-US" sz="1600">
              <a:solidFill>
                <a:srgbClr val="FFFF00"/>
              </a:solidFill>
            </a:endParaRPr>
          </a:p>
          <a:p>
            <a:pPr marL="457200" lvl="1" indent="457200" algn="l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FFFF00"/>
                </a:solidFill>
              </a:rPr>
              <a:t>②</a:t>
            </a:r>
            <a:r>
              <a:rPr lang="en-US" altLang="zh-CN" sz="1600">
                <a:solidFill>
                  <a:srgbClr val="FFFF00"/>
                </a:solidFill>
              </a:rPr>
              <a:t> </a:t>
            </a:r>
            <a:r>
              <a:rPr lang="zh-CN" altLang="en-US" sz="1600">
                <a:solidFill>
                  <a:srgbClr val="FFFF00"/>
                </a:solidFill>
              </a:rPr>
              <a:t>其实激光</a:t>
            </a:r>
            <a:r>
              <a:rPr lang="en-US" altLang="zh-CN" sz="1600">
                <a:solidFill>
                  <a:srgbClr val="FFFF00"/>
                </a:solidFill>
              </a:rPr>
              <a:t>SLAM</a:t>
            </a:r>
            <a:r>
              <a:rPr lang="zh-CN" altLang="en-US" sz="1600">
                <a:solidFill>
                  <a:srgbClr val="FFFF00"/>
                </a:solidFill>
              </a:rPr>
              <a:t>和视觉</a:t>
            </a:r>
            <a:r>
              <a:rPr lang="en-US" altLang="zh-CN" sz="1600">
                <a:solidFill>
                  <a:srgbClr val="FFFF00"/>
                </a:solidFill>
              </a:rPr>
              <a:t>SLAM</a:t>
            </a:r>
            <a:r>
              <a:rPr lang="zh-CN" altLang="en-US" sz="1600">
                <a:solidFill>
                  <a:srgbClr val="FFFF00"/>
                </a:solidFill>
              </a:rPr>
              <a:t>都要会，并且实际工作还远远不够。</a:t>
            </a:r>
            <a:endParaRPr lang="zh-CN" altLang="en-US" sz="1600">
              <a:solidFill>
                <a:srgbClr val="FFFF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51460" y="1480185"/>
            <a:ext cx="19780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FFFF00"/>
                </a:solidFill>
                <a:highlight>
                  <a:srgbClr val="FF00FF"/>
                </a:highlight>
              </a:rPr>
              <a:t>第</a:t>
            </a:r>
            <a:r>
              <a:rPr lang="en-US" altLang="zh-CN" sz="1600">
                <a:solidFill>
                  <a:srgbClr val="FFFF00"/>
                </a:solidFill>
                <a:highlight>
                  <a:srgbClr val="FF00FF"/>
                </a:highlight>
              </a:rPr>
              <a:t>4</a:t>
            </a:r>
            <a:r>
              <a:rPr lang="zh-CN" altLang="en-US" sz="1600">
                <a:solidFill>
                  <a:srgbClr val="FFFF00"/>
                </a:solidFill>
                <a:highlight>
                  <a:srgbClr val="FF00FF"/>
                </a:highlight>
              </a:rPr>
              <a:t>章</a:t>
            </a:r>
            <a:r>
              <a:rPr lang="en-US" altLang="zh-CN" sz="1600">
                <a:solidFill>
                  <a:srgbClr val="FFFF00"/>
                </a:solidFill>
                <a:highlight>
                  <a:srgbClr val="FF00FF"/>
                </a:highlight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FF00FF"/>
                </a:highlight>
              </a:rPr>
              <a:t>机器人传感器</a:t>
            </a:r>
            <a:endParaRPr lang="zh-CN" altLang="en-US" sz="1600">
              <a:solidFill>
                <a:srgbClr val="FFFF00"/>
              </a:solidFill>
              <a:highlight>
                <a:srgbClr val="FF00FF"/>
              </a:highlight>
            </a:endParaRPr>
          </a:p>
        </p:txBody>
      </p:sp>
      <p:sp>
        <p:nvSpPr>
          <p:cNvPr id="16" name="圆角右箭头 15"/>
          <p:cNvSpPr/>
          <p:nvPr/>
        </p:nvSpPr>
        <p:spPr>
          <a:xfrm rot="16200000">
            <a:off x="1231265" y="1732915"/>
            <a:ext cx="1109980" cy="1316990"/>
          </a:xfrm>
          <a:prstGeom prst="bentArrow">
            <a:avLst>
              <a:gd name="adj1" fmla="val 10259"/>
              <a:gd name="adj2" fmla="val 11071"/>
              <a:gd name="adj3" fmla="val 45149"/>
              <a:gd name="adj4" fmla="val 44489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6" grpId="0" animBg="1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sz="2000">
                <a:solidFill>
                  <a:srgbClr val="9CC2F0"/>
                </a:solidFill>
                <a:sym typeface="+mn-ea"/>
              </a:rPr>
              <a:t>8</a:t>
            </a:r>
            <a:r>
              <a:rPr sz="2000">
                <a:solidFill>
                  <a:srgbClr val="9CC2F0"/>
                </a:solidFill>
                <a:sym typeface="+mn-ea"/>
              </a:rPr>
              <a:t>.3 </a:t>
            </a:r>
            <a:r>
              <a:rPr lang="en-US" sz="2000">
                <a:solidFill>
                  <a:srgbClr val="9CC2F0"/>
                </a:solidFill>
                <a:sym typeface="+mn-ea"/>
              </a:rPr>
              <a:t>LOAM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LOAM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LOAM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rgbClr val="FFFF00"/>
                </a:solidFill>
                <a:latin typeface="+mn-ea"/>
                <a:sym typeface="+mn-ea"/>
              </a:rPr>
              <a:t>LOAM</a:t>
            </a: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rgbClr val="FFFF00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5040" y="902970"/>
            <a:ext cx="7955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代码实操建议：</a:t>
            </a:r>
            <a:r>
              <a:rPr lang="en-US" altLang="zh-CN" sz="1600" b="0">
                <a:solidFill>
                  <a:srgbClr val="FFFF00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计算机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sym typeface="+mn-ea"/>
              </a:rPr>
              <a:t>开发经验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sym typeface="+mn-ea"/>
              </a:rPr>
              <a:t>靠日积月累，绝非一朝一夕，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遇事不慌</a:t>
            </a:r>
            <a:r>
              <a:rPr lang="zh-CN" altLang="en-US" sz="1600">
                <a:solidFill>
                  <a:srgbClr val="FFFF00"/>
                </a:solidFill>
                <a:highlight>
                  <a:srgbClr val="008000"/>
                </a:highlight>
                <a:latin typeface="+mn-ea"/>
                <a:sym typeface="+mn-ea"/>
              </a:rPr>
              <a:t>，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008000"/>
                </a:highlight>
                <a:latin typeface="+mn-ea"/>
                <a:sym typeface="+mn-ea"/>
              </a:rPr>
              <a:t>放平心态</a:t>
            </a:r>
            <a:endParaRPr lang="zh-CN" altLang="en-US" sz="1600" b="1">
              <a:solidFill>
                <a:srgbClr val="FF0000"/>
              </a:solidFill>
              <a:highlight>
                <a:srgbClr val="008000"/>
              </a:highlight>
              <a:latin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33115" y="2471420"/>
            <a:ext cx="67500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+mn-ea"/>
                <a:sym typeface="+mn-ea"/>
              </a:rPr>
              <a:t>由于LOAM原作者（Ji Zhang）已经将其开源代码关闭了，现在已经无法找到原版源码了。另外就是原版LOAM代码还存在诸多问题，后来的开发者基于原版LOAM推出来多种改进版本，比较流行的有以下几种：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97655" y="3070860"/>
            <a:ext cx="675005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https://github.com/laboshinl/loam_velodyne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+mn-ea"/>
                <a:sym typeface="+mn-ea"/>
              </a:rPr>
              <a:t>（loam_velodyne版本代码简洁层次清晰，并且最接近原版LOAM）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https://github.com/HKUST-Aerial-Robotics/A-LOAM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+mn-ea"/>
                <a:sym typeface="+mn-ea"/>
              </a:rPr>
              <a:t>（A-LOAM版本用Eigen和Ceres-Solver对原版LOAM代码结构进行了简化，使得代码非常适合初学者入门学习）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https://github.com/RobustFieldAutonomyLab/LeGO-LOAM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000">
                <a:solidFill>
                  <a:schemeClr val="bg1"/>
                </a:solidFill>
                <a:latin typeface="+mn-ea"/>
                <a:sym typeface="+mn-ea"/>
              </a:rPr>
              <a:t>（LeGO-LOAM版本为原版LOAM添加了闭环检测，并利用GTSAM进行后端全局优化，大大提高了建图稳定性）</a:t>
            </a:r>
            <a:endParaRPr lang="zh-CN" altLang="en-US" sz="10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29635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LOAM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在真实机器人上的实操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，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将在第</a:t>
            </a:r>
            <a:r>
              <a:rPr lang="en-US" altLang="zh-CN" sz="1000">
                <a:solidFill>
                  <a:srgbClr val="FFFF00"/>
                </a:solidFill>
                <a:latin typeface="+mn-ea"/>
                <a:sym typeface="+mn-ea"/>
              </a:rPr>
              <a:t>3</a:t>
            </a:r>
            <a:r>
              <a:rPr lang="zh-CN" altLang="en-US" sz="1000">
                <a:solidFill>
                  <a:srgbClr val="FFFF00"/>
                </a:solidFill>
                <a:latin typeface="+mn-ea"/>
                <a:sym typeface="+mn-ea"/>
              </a:rPr>
              <a:t>季课程中详细讨论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300" y="1873250"/>
            <a:ext cx="11261090" cy="1568450"/>
          </a:xfrm>
          <a:prstGeom prst="rect">
            <a:avLst/>
          </a:prstGeom>
          <a:noFill/>
          <a:ln w="6350">
            <a:noFill/>
            <a:prstDash val="solid"/>
          </a:ln>
        </p:spPr>
        <p:txBody>
          <a:bodyPr wrap="square" rtlCol="0">
            <a:spAutoFit/>
          </a:bodyPr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例程源码下载：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https://github.com/xiihoo/Books_Robot_SLAM_Navigation</a:t>
            </a:r>
            <a:endParaRPr 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课件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PPT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www.xiihoo.com</a:t>
            </a:r>
            <a:endParaRPr lang="en-US" alt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75565"/>
            <a:ext cx="48044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rgbClr val="BEBEBE"/>
                </a:solidFill>
              </a:rPr>
              <a:t>《机器人</a:t>
            </a:r>
            <a:r>
              <a:rPr lang="en-US" altLang="zh-CN" sz="1200">
                <a:solidFill>
                  <a:srgbClr val="BEBEBE"/>
                </a:solidFill>
              </a:rPr>
              <a:t>SLAM</a:t>
            </a:r>
            <a:r>
              <a:rPr lang="zh-CN" altLang="en-US" sz="12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张虎</a:t>
            </a:r>
            <a:r>
              <a:rPr lang="en-US" altLang="zh-CN" sz="1200">
                <a:solidFill>
                  <a:srgbClr val="BEBEBE"/>
                </a:solidFill>
              </a:rPr>
              <a:t> </a:t>
            </a:r>
            <a:r>
              <a:rPr lang="zh-CN" altLang="en-US" sz="1200">
                <a:solidFill>
                  <a:srgbClr val="BEBEBE"/>
                </a:solidFill>
              </a:rPr>
              <a:t>著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机械工业出版社</a:t>
            </a:r>
            <a:endParaRPr lang="zh-CN" altLang="en-US" sz="1200">
              <a:solidFill>
                <a:srgbClr val="BEBEB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856230" y="2445385"/>
            <a:ext cx="6479540" cy="1144270"/>
          </a:xfrm>
        </p:spPr>
        <p:txBody>
          <a:bodyPr>
            <a:noAutofit/>
          </a:bodyPr>
          <a:p>
            <a:pPr algn="ctr">
              <a:lnSpc>
                <a:spcPct val="200000"/>
              </a:lnSpc>
            </a:pPr>
            <a:r>
              <a:rPr lang="zh-CN" altLang="en-US" sz="4800">
                <a:solidFill>
                  <a:srgbClr val="9CC2F0"/>
                </a:solidFill>
                <a:sym typeface="+mn-ea"/>
              </a:rPr>
              <a:t>敬请关注</a:t>
            </a:r>
            <a:r>
              <a:rPr lang="en-US" altLang="zh-CN" sz="4800">
                <a:solidFill>
                  <a:srgbClr val="9CC2F0"/>
                </a:solidFill>
                <a:sym typeface="+mn-ea"/>
              </a:rPr>
              <a:t>,</a:t>
            </a:r>
            <a:r>
              <a:rPr lang="zh-CN" altLang="en-US" sz="4800">
                <a:solidFill>
                  <a:srgbClr val="9CC2F0"/>
                </a:solidFill>
              </a:rPr>
              <a:t>长期更新</a:t>
            </a:r>
            <a:r>
              <a:rPr lang="en-US" altLang="zh-CN" sz="4800">
                <a:solidFill>
                  <a:srgbClr val="9CC2F0"/>
                </a:solidFill>
              </a:rPr>
              <a:t>...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925445" y="3589655"/>
            <a:ext cx="6479540" cy="11442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zh-CN" altLang="en-US" sz="4800" b="0">
                <a:solidFill>
                  <a:srgbClr val="FF0000"/>
                </a:solidFill>
              </a:rPr>
              <a:t>下集预告</a:t>
            </a:r>
            <a:r>
              <a:rPr lang="en-US" altLang="zh-CN" sz="4800">
                <a:solidFill>
                  <a:srgbClr val="9CC2F0"/>
                </a:solidFill>
              </a:rPr>
              <a:t>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795463" y="722630"/>
            <a:ext cx="8502650" cy="63309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激光</a:t>
            </a:r>
            <a:r>
              <a:rPr lang="en-US" altLang="zh-CN" sz="2800">
                <a:solidFill>
                  <a:srgbClr val="FFFF00"/>
                </a:solidFill>
              </a:rPr>
              <a:t>SLAM</a:t>
            </a:r>
            <a:r>
              <a:rPr lang="zh-CN" altLang="en-US" sz="2800">
                <a:solidFill>
                  <a:srgbClr val="FFFF00"/>
                </a:solidFill>
              </a:rPr>
              <a:t>算法有哪些？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30" name="图片 29" descr="图片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715" y="1468755"/>
            <a:ext cx="5478780" cy="311721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892165" y="1487805"/>
            <a:ext cx="2180590" cy="75374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19705" y="4861560"/>
            <a:ext cx="2659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FF00"/>
                </a:solidFill>
              </a:rPr>
              <a:t>比较</a:t>
            </a:r>
            <a:r>
              <a:rPr lang="zh-CN" altLang="en-US" sz="1600" b="1" u="sng">
                <a:solidFill>
                  <a:srgbClr val="FF0000"/>
                </a:solidFill>
              </a:rPr>
              <a:t>老</a:t>
            </a:r>
            <a:r>
              <a:rPr lang="zh-CN" altLang="en-US" sz="1600" b="1">
                <a:solidFill>
                  <a:srgbClr val="FFFF00"/>
                </a:solidFill>
              </a:rPr>
              <a:t>的激光</a:t>
            </a:r>
            <a:r>
              <a:rPr lang="en-US" altLang="zh-CN" sz="1600" b="1">
                <a:solidFill>
                  <a:srgbClr val="FFFF00"/>
                </a:solidFill>
              </a:rPr>
              <a:t>SLAM</a:t>
            </a:r>
            <a:r>
              <a:rPr lang="zh-CN" altLang="en-US" sz="1600" b="1">
                <a:solidFill>
                  <a:srgbClr val="FFFF00"/>
                </a:solidFill>
              </a:rPr>
              <a:t>算法：</a:t>
            </a:r>
            <a:endParaRPr lang="zh-CN" altLang="en-US" sz="1600" b="1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>
                <a:solidFill>
                  <a:srgbClr val="FFFF00"/>
                </a:solidFill>
              </a:rPr>
              <a:t>karto SLAM</a:t>
            </a:r>
            <a:endParaRPr lang="en-US" altLang="zh-CN" sz="1600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>
                <a:solidFill>
                  <a:srgbClr val="FFFF00"/>
                </a:solidFill>
              </a:rPr>
              <a:t>Hector SLAM</a:t>
            </a:r>
            <a:endParaRPr lang="en-US" altLang="zh-CN" sz="1600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>
                <a:solidFill>
                  <a:srgbClr val="FFFF00"/>
                </a:solidFill>
              </a:rPr>
              <a:t>...</a:t>
            </a:r>
            <a:endParaRPr lang="en-US" altLang="zh-CN" sz="160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4425" y="4861560"/>
            <a:ext cx="2659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FF00"/>
                </a:solidFill>
              </a:rPr>
              <a:t>比较</a:t>
            </a:r>
            <a:r>
              <a:rPr lang="zh-CN" altLang="en-US" sz="1600" b="1" u="sng">
                <a:solidFill>
                  <a:srgbClr val="FF0000"/>
                </a:solidFill>
              </a:rPr>
              <a:t>新</a:t>
            </a:r>
            <a:r>
              <a:rPr lang="zh-CN" altLang="en-US" sz="1600" b="1">
                <a:solidFill>
                  <a:srgbClr val="FFFF00"/>
                </a:solidFill>
              </a:rPr>
              <a:t>的激光</a:t>
            </a:r>
            <a:r>
              <a:rPr lang="en-US" altLang="zh-CN" sz="1600" b="1">
                <a:solidFill>
                  <a:srgbClr val="FFFF00"/>
                </a:solidFill>
              </a:rPr>
              <a:t>SLAM</a:t>
            </a:r>
            <a:r>
              <a:rPr lang="zh-CN" altLang="en-US" sz="1600" b="1">
                <a:solidFill>
                  <a:srgbClr val="FFFF00"/>
                </a:solidFill>
              </a:rPr>
              <a:t>算法：</a:t>
            </a:r>
            <a:endParaRPr lang="zh-CN" altLang="en-US" sz="1600" b="1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>
                <a:solidFill>
                  <a:srgbClr val="FFFF00"/>
                </a:solidFill>
              </a:rPr>
              <a:t>LIO-SAM</a:t>
            </a:r>
            <a:endParaRPr lang="en-US" altLang="zh-CN" sz="1600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>
                <a:solidFill>
                  <a:srgbClr val="FFFF00"/>
                </a:solidFill>
              </a:rPr>
              <a:t>SUMA++</a:t>
            </a:r>
            <a:endParaRPr lang="en-US" altLang="zh-CN" sz="1600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>
                <a:solidFill>
                  <a:srgbClr val="FFFF00"/>
                </a:solidFill>
              </a:rPr>
              <a:t>...</a:t>
            </a:r>
            <a:endParaRPr lang="en-US" altLang="zh-CN" sz="1600">
              <a:solidFill>
                <a:srgbClr val="FFFF00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795463" y="722630"/>
            <a:ext cx="8502650" cy="63309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阅读代码的正确方式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306320" y="1671955"/>
            <a:ext cx="7481570" cy="63055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</a:rPr>
              <a:t>①</a:t>
            </a:r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开源代码并不完美，也非唯一答案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306955" y="4014470"/>
            <a:ext cx="7480935" cy="63055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</a:rPr>
              <a:t>②</a:t>
            </a:r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计算机开发经验靠日积月累，绝非一朝一夕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36035" y="2567305"/>
            <a:ext cx="50825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0">
                <a:solidFill>
                  <a:srgbClr val="FFFF00"/>
                </a:solidFill>
                <a:latin typeface="+mn-ea"/>
              </a:rPr>
              <a:t>使用</a:t>
            </a:r>
            <a:r>
              <a:rPr lang="zh-CN" altLang="en-US" sz="1400" b="0" u="sng">
                <a:solidFill>
                  <a:srgbClr val="FF0000"/>
                </a:solidFill>
                <a:latin typeface="+mn-ea"/>
              </a:rPr>
              <a:t>成熟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的开源项目，追求开发效率，重点是适配自身需求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36035" y="2999105"/>
            <a:ext cx="568325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0">
                <a:solidFill>
                  <a:srgbClr val="FFFF00"/>
                </a:solidFill>
                <a:latin typeface="+mn-ea"/>
              </a:rPr>
              <a:t>使用</a:t>
            </a:r>
            <a:r>
              <a:rPr lang="zh-CN" altLang="en-US" sz="1400" b="0" u="sng">
                <a:solidFill>
                  <a:srgbClr val="FF0000"/>
                </a:solidFill>
                <a:latin typeface="+mn-ea"/>
              </a:rPr>
              <a:t>早期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的开源项目，参考设计思路，逐句阅读照搬代码没有必要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27930" y="4991735"/>
            <a:ext cx="203962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0">
                <a:solidFill>
                  <a:srgbClr val="FFFF00"/>
                </a:solidFill>
                <a:latin typeface="+mn-ea"/>
              </a:rPr>
              <a:t>遇事不慌，放平心态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/>
      <p:bldP spid="9" grpId="0"/>
      <p:bldP spid="8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146300" y="2000885"/>
            <a:ext cx="340741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8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.1 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Gmapping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算法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8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.2 </a:t>
            </a: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Cartographer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算法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8</a:t>
            </a:r>
            <a:r>
              <a:rPr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.3 </a:t>
            </a:r>
            <a:r>
              <a:rPr 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LOAM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算法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065" y="1775460"/>
            <a:ext cx="6931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en-US" altLang="zh-CN" sz="24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Gmapping</a:t>
            </a:r>
            <a:r>
              <a:rPr lang="zh-CN" altLang="en-US" sz="24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算法是不是过时了，还有必要学习吗？</a:t>
            </a:r>
            <a:endParaRPr lang="zh-CN" altLang="en-US" sz="2400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37890" y="2969260"/>
            <a:ext cx="39617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0">
                <a:solidFill>
                  <a:srgbClr val="FFFF00"/>
                </a:solidFill>
                <a:latin typeface="+mn-ea"/>
              </a:rPr>
              <a:t>①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 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越简单（纯粹）的算法，越容易</a:t>
            </a:r>
            <a:r>
              <a:rPr lang="zh-CN" altLang="en-US" sz="1400" b="1" u="sng">
                <a:solidFill>
                  <a:srgbClr val="FF0000"/>
                </a:solidFill>
                <a:latin typeface="+mn-ea"/>
              </a:rPr>
              <a:t>理解原理</a:t>
            </a:r>
            <a:endParaRPr lang="zh-CN" altLang="en-US" sz="1400" b="1" u="sng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37890" y="3503295"/>
            <a:ext cx="445579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0">
                <a:solidFill>
                  <a:srgbClr val="FFFF00"/>
                </a:solidFill>
                <a:latin typeface="+mn-ea"/>
              </a:rPr>
              <a:t>②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 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学习早期成果，便于理解一项技术的</a:t>
            </a:r>
            <a:r>
              <a:rPr lang="zh-CN" altLang="en-US" sz="1400" b="1" u="sng">
                <a:solidFill>
                  <a:srgbClr val="FF0000"/>
                </a:solidFill>
                <a:latin typeface="+mn-ea"/>
              </a:rPr>
              <a:t>发展脉络</a:t>
            </a:r>
            <a:endParaRPr lang="zh-CN" altLang="en-US" sz="1400" b="1" u="sng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9795" y="4037330"/>
            <a:ext cx="445579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0">
                <a:solidFill>
                  <a:srgbClr val="FFFF00"/>
                </a:solidFill>
                <a:latin typeface="+mn-ea"/>
              </a:rPr>
              <a:t>③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 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没有真正</a:t>
            </a:r>
            <a:r>
              <a:rPr lang="zh-CN" altLang="en-US" sz="1400" b="1" u="sng">
                <a:solidFill>
                  <a:srgbClr val="FF0000"/>
                </a:solidFill>
                <a:latin typeface="+mn-ea"/>
              </a:rPr>
              <a:t>过时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的技术，技术发展都是有</a:t>
            </a:r>
            <a:r>
              <a:rPr lang="zh-CN" altLang="en-US" sz="1400" b="1" u="sng">
                <a:solidFill>
                  <a:srgbClr val="FF0000"/>
                </a:solidFill>
                <a:latin typeface="+mn-ea"/>
              </a:rPr>
              <a:t>周期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的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40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8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.1 </a:t>
            </a:r>
            <a:r>
              <a:rPr lang="en-US" altLang="zh-CN" sz="2000">
                <a:solidFill>
                  <a:srgbClr val="9CC2F0"/>
                </a:solidFill>
                <a:sym typeface="+mn-ea"/>
              </a:rPr>
              <a:t>Gmapping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算法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1486535"/>
            <a:ext cx="25260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原理分析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源码解读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Gmapping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安装与运行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（第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季）</a:t>
            </a: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>
            <a:off x="2586355" y="1704975"/>
            <a:ext cx="775335" cy="22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3485515" y="1417320"/>
            <a:ext cx="128905" cy="799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692525" y="1351915"/>
            <a:ext cx="220154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rgbClr val="FFFF00"/>
                </a:solidFill>
                <a:latin typeface="+mn-ea"/>
                <a:sym typeface="+mn-ea"/>
              </a:rPr>
              <a:t>RBPF的滤波过程</a:t>
            </a:r>
            <a:endParaRPr lang="zh-CN" altLang="en-US" sz="1400">
              <a:solidFill>
                <a:srgbClr val="FFFF00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RBPF的建议分布改进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RBPF的重采样改进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  <a:p>
            <a:pPr marL="342900" indent="-342900" algn="l">
              <a:buFont typeface="+mj-ea"/>
              <a:buAutoNum type="circleNumDbPlain"/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改进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+mn-ea"/>
              </a:rPr>
              <a:t>RBPF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的滤波过程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4380865" y="2609215"/>
            <a:ext cx="30365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>
                <a:solidFill>
                  <a:srgbClr val="FFFF00"/>
                </a:solidFill>
              </a:rPr>
              <a:t>回顾：</a:t>
            </a:r>
            <a:r>
              <a:rPr lang="en-US" altLang="zh-CN" b="1" u="sng">
                <a:solidFill>
                  <a:srgbClr val="FF0000"/>
                </a:solidFill>
              </a:rPr>
              <a:t>SLAM</a:t>
            </a:r>
            <a:r>
              <a:rPr lang="zh-CN" altLang="en-US" b="1" u="sng">
                <a:solidFill>
                  <a:srgbClr val="FF0000"/>
                </a:solidFill>
              </a:rPr>
              <a:t>问题</a:t>
            </a:r>
            <a:r>
              <a:rPr lang="zh-CN" altLang="en-US" b="1">
                <a:solidFill>
                  <a:srgbClr val="FFFF00"/>
                </a:solidFill>
              </a:rPr>
              <a:t>的</a:t>
            </a:r>
            <a:r>
              <a:rPr lang="zh-CN" altLang="en-US" b="1" u="sng">
                <a:solidFill>
                  <a:srgbClr val="FF0000"/>
                </a:solidFill>
              </a:rPr>
              <a:t>表示</a:t>
            </a:r>
            <a:endParaRPr lang="zh-CN" altLang="en-US" sz="1600" b="1" u="sng">
              <a:solidFill>
                <a:srgbClr val="FF0000"/>
              </a:solidFill>
            </a:endParaRPr>
          </a:p>
        </p:txBody>
      </p:sp>
      <p:pic>
        <p:nvPicPr>
          <p:cNvPr id="5" name="图片 4" descr="图片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4070" y="406400"/>
            <a:ext cx="4902200" cy="2075180"/>
          </a:xfrm>
          <a:prstGeom prst="rect">
            <a:avLst/>
          </a:prstGeom>
        </p:spPr>
      </p:pic>
      <p:sp>
        <p:nvSpPr>
          <p:cNvPr id="6" name="上箭头 5"/>
          <p:cNvSpPr/>
          <p:nvPr/>
        </p:nvSpPr>
        <p:spPr>
          <a:xfrm>
            <a:off x="5896610" y="2480945"/>
            <a:ext cx="329565" cy="290830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标题 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2790190" y="3135630"/>
            <a:ext cx="1873885" cy="74676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贝叶斯网络表示</a:t>
            </a:r>
            <a:endParaRPr lang="zh-CN" altLang="en-US" sz="1600" b="0">
              <a:solidFill>
                <a:srgbClr val="FFFF00"/>
              </a:solidFill>
            </a:endParaRPr>
          </a:p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（条件概率）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5792470" y="3181350"/>
            <a:ext cx="1873885" cy="7194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因子图表示</a:t>
            </a:r>
            <a:endParaRPr lang="zh-CN" altLang="en-US" sz="1600" b="0">
              <a:solidFill>
                <a:srgbClr val="FFFF00"/>
              </a:solidFill>
            </a:endParaRPr>
          </a:p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（最小二乘）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sp>
        <p:nvSpPr>
          <p:cNvPr id="14" name="标题 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8949690" y="3186430"/>
            <a:ext cx="1873885" cy="7194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机器学习表示</a:t>
            </a:r>
            <a:endParaRPr lang="zh-CN" altLang="en-US" sz="1600" b="0">
              <a:solidFill>
                <a:srgbClr val="FFFF00"/>
              </a:solidFill>
            </a:endParaRPr>
          </a:p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（神经网络）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4213225" y="3093085"/>
            <a:ext cx="2512060" cy="20447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6723380" y="3062605"/>
            <a:ext cx="5080" cy="22987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737350" y="3095625"/>
            <a:ext cx="2692400" cy="24638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23" name="对象 -2147481113"/>
          <p:cNvGraphicFramePr>
            <a:graphicFrameLocks noChangeAspect="1"/>
          </p:cNvGraphicFramePr>
          <p:nvPr/>
        </p:nvGraphicFramePr>
        <p:xfrm>
          <a:off x="3119120" y="3957638"/>
          <a:ext cx="112014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2" imgW="1117600" imgH="228600" progId="Equation.KSEE3">
                  <p:embed/>
                </p:oleObj>
              </mc:Choice>
              <mc:Fallback>
                <p:oleObj name="" r:id="rId12" imgW="1117600" imgH="228600" progId="Equation.KSEE3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19120" y="3957638"/>
                        <a:ext cx="1120140" cy="231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-2147481112"/>
          <p:cNvGraphicFramePr>
            <a:graphicFrameLocks noChangeAspect="1"/>
          </p:cNvGraphicFramePr>
          <p:nvPr/>
        </p:nvGraphicFramePr>
        <p:xfrm>
          <a:off x="3119120" y="4263708"/>
          <a:ext cx="117983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4" imgW="1181100" imgH="228600" progId="Equation.KSEE3">
                  <p:embed/>
                </p:oleObj>
              </mc:Choice>
              <mc:Fallback>
                <p:oleObj name="" r:id="rId14" imgW="1181100" imgH="228600" progId="Equation.KSEE3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119120" y="4263708"/>
                        <a:ext cx="1179830" cy="231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2167255" y="3950335"/>
            <a:ext cx="95186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（在线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sz="1000" b="0">
                <a:solidFill>
                  <a:schemeClr val="bg1"/>
                </a:solidFill>
                <a:latin typeface="+mn-ea"/>
              </a:rPr>
              <a:t>）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167255" y="4263390"/>
            <a:ext cx="95186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sz="1000" b="0">
                <a:solidFill>
                  <a:schemeClr val="bg1"/>
                </a:solidFill>
                <a:latin typeface="+mn-ea"/>
              </a:rPr>
              <a:t>（完全</a:t>
            </a:r>
            <a:r>
              <a:rPr lang="en-US" altLang="zh-CN" sz="10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sz="1000" b="0">
                <a:solidFill>
                  <a:schemeClr val="bg1"/>
                </a:solidFill>
                <a:latin typeface="+mn-ea"/>
              </a:rPr>
              <a:t>）</a:t>
            </a:r>
            <a:endParaRPr lang="zh-CN" sz="1000" b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9" name="对象 -2147481417"/>
          <p:cNvGraphicFramePr>
            <a:graphicFrameLocks noChangeAspect="1"/>
          </p:cNvGraphicFramePr>
          <p:nvPr/>
        </p:nvGraphicFramePr>
        <p:xfrm>
          <a:off x="4780280" y="4018280"/>
          <a:ext cx="3898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16" imgW="3898900" imgH="381000" progId="Equation.KSEE3">
                  <p:embed/>
                </p:oleObj>
              </mc:Choice>
              <mc:Fallback>
                <p:oleObj name="" r:id="rId16" imgW="3898900" imgH="381000" progId="Equation.KSEE3">
                  <p:embed/>
                  <p:pic>
                    <p:nvPicPr>
                      <p:cNvPr id="0" name="图片 3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80280" y="4018280"/>
                        <a:ext cx="3898900" cy="381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47150" y="3930015"/>
            <a:ext cx="2149475" cy="104330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2790190" y="3341370"/>
            <a:ext cx="4705985" cy="54102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53745" y="3452495"/>
            <a:ext cx="20364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1">
                <a:solidFill>
                  <a:srgbClr val="FF0000"/>
                </a:solidFill>
                <a:latin typeface="+mn-ea"/>
              </a:rPr>
              <a:t>概率图（白盒：可解释）</a:t>
            </a:r>
            <a:endParaRPr lang="zh-CN" altLang="en-US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565130" y="3451860"/>
            <a:ext cx="156972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1">
                <a:solidFill>
                  <a:srgbClr val="FF0000"/>
                </a:solidFill>
                <a:latin typeface="+mn-ea"/>
              </a:rPr>
              <a:t>（黑盒：难解释）</a:t>
            </a:r>
            <a:endParaRPr lang="zh-CN" altLang="en-US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102725" y="3341370"/>
            <a:ext cx="1562735" cy="54102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上箭头 31"/>
          <p:cNvSpPr/>
          <p:nvPr/>
        </p:nvSpPr>
        <p:spPr>
          <a:xfrm flipV="1">
            <a:off x="9721850" y="4936490"/>
            <a:ext cx="329565" cy="23050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标题 1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8959215" y="5186045"/>
            <a:ext cx="1873885" cy="415925"/>
          </a:xfrm>
          <a:prstGeom prst="rect">
            <a:avLst/>
          </a:prstGeom>
          <a:solidFill>
            <a:schemeClr val="accent1"/>
          </a:solidFill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神经网络训练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sp>
        <p:nvSpPr>
          <p:cNvPr id="34" name="上箭头 33"/>
          <p:cNvSpPr/>
          <p:nvPr/>
        </p:nvSpPr>
        <p:spPr>
          <a:xfrm flipV="1">
            <a:off x="3485515" y="4564380"/>
            <a:ext cx="329565" cy="3219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2722880" y="4877435"/>
            <a:ext cx="1873885" cy="582295"/>
          </a:xfrm>
          <a:prstGeom prst="rect">
            <a:avLst/>
          </a:prstGeom>
          <a:solidFill>
            <a:schemeClr val="accent1"/>
          </a:solidFill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卡尔曼滤波</a:t>
            </a:r>
            <a:endParaRPr lang="zh-CN" altLang="en-US" sz="1600" b="0">
              <a:solidFill>
                <a:srgbClr val="FFFF00"/>
              </a:solidFill>
            </a:endParaRPr>
          </a:p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粒子滤波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sp>
        <p:nvSpPr>
          <p:cNvPr id="36" name="标题 1"/>
          <p:cNvSpPr>
            <a:spLocks noGrp="1"/>
          </p:cNvSpPr>
          <p:nvPr>
            <p:custDataLst>
              <p:tags r:id="rId21"/>
            </p:custDataLst>
          </p:nvPr>
        </p:nvSpPr>
        <p:spPr>
          <a:xfrm>
            <a:off x="5803900" y="4880610"/>
            <a:ext cx="1873885" cy="582295"/>
          </a:xfrm>
          <a:prstGeom prst="rect">
            <a:avLst/>
          </a:prstGeom>
          <a:solidFill>
            <a:schemeClr val="accent1"/>
          </a:solidFill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梯度下降法</a:t>
            </a:r>
            <a:endParaRPr lang="zh-CN" altLang="en-US" sz="1600" b="0">
              <a:solidFill>
                <a:srgbClr val="FFFF00"/>
              </a:solidFill>
            </a:endParaRPr>
          </a:p>
          <a:p>
            <a:pPr indent="0">
              <a:lnSpc>
                <a:spcPct val="10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高斯牛顿法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sp>
        <p:nvSpPr>
          <p:cNvPr id="37" name="上箭头 36"/>
          <p:cNvSpPr/>
          <p:nvPr/>
        </p:nvSpPr>
        <p:spPr>
          <a:xfrm flipV="1">
            <a:off x="6555740" y="4451985"/>
            <a:ext cx="329565" cy="3219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左大括号 37"/>
          <p:cNvSpPr/>
          <p:nvPr/>
        </p:nvSpPr>
        <p:spPr>
          <a:xfrm rot="16200000">
            <a:off x="6450330" y="2454275"/>
            <a:ext cx="235585" cy="6619875"/>
          </a:xfrm>
          <a:prstGeom prst="leftBrace">
            <a:avLst>
              <a:gd name="adj1" fmla="val 8333"/>
              <a:gd name="adj2" fmla="val 50004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932680" y="5741035"/>
            <a:ext cx="30365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 u="sng">
                <a:solidFill>
                  <a:srgbClr val="FF0000"/>
                </a:solidFill>
              </a:rPr>
              <a:t>SLAM</a:t>
            </a:r>
            <a:r>
              <a:rPr lang="zh-CN" altLang="en-US" b="1" u="sng">
                <a:solidFill>
                  <a:srgbClr val="FF0000"/>
                </a:solidFill>
              </a:rPr>
              <a:t>问题</a:t>
            </a:r>
            <a:r>
              <a:rPr lang="zh-CN" altLang="en-US" b="1">
                <a:solidFill>
                  <a:srgbClr val="FFFF00"/>
                </a:solidFill>
              </a:rPr>
              <a:t>的</a:t>
            </a:r>
            <a:r>
              <a:rPr lang="zh-CN" altLang="en-US" b="1" u="sng">
                <a:solidFill>
                  <a:srgbClr val="FF0000"/>
                </a:solidFill>
              </a:rPr>
              <a:t>求解</a:t>
            </a:r>
            <a:endParaRPr lang="zh-CN" altLang="en-US" sz="1600" b="1" u="sng">
              <a:solidFill>
                <a:srgbClr val="FF0000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991485" y="6593205"/>
            <a:ext cx="566102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* 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关于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SLAM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问题表示和求解的具体数学推导，请阅读书本第</a:t>
            </a:r>
            <a:r>
              <a:rPr lang="en-US" altLang="zh-CN" sz="1000" b="0">
                <a:solidFill>
                  <a:srgbClr val="FFFF00"/>
                </a:solidFill>
                <a:latin typeface="+mn-ea"/>
              </a:rPr>
              <a:t>7</a:t>
            </a:r>
            <a:r>
              <a:rPr lang="zh-CN" altLang="en-US" sz="1000" b="0">
                <a:solidFill>
                  <a:srgbClr val="FFFF00"/>
                </a:solidFill>
                <a:latin typeface="+mn-ea"/>
              </a:rPr>
              <a:t>章的内容</a:t>
            </a:r>
            <a:endParaRPr lang="zh-CN" altLang="en-US" sz="10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086100" y="5147945"/>
            <a:ext cx="1076325" cy="266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2" grpId="0"/>
      <p:bldP spid="4" grpId="0"/>
      <p:bldP spid="6" grpId="0" bldLvl="0" animBg="1"/>
      <p:bldP spid="72" grpId="0"/>
      <p:bldP spid="12" grpId="0"/>
      <p:bldP spid="14" grpId="0"/>
      <p:bldP spid="29" grpId="0"/>
      <p:bldP spid="30" grpId="0"/>
      <p:bldP spid="21" grpId="0" animBg="1"/>
      <p:bldP spid="25" grpId="0"/>
      <p:bldP spid="31" grpId="0" animBg="1"/>
      <p:bldP spid="28" grpId="0"/>
      <p:bldP spid="34" grpId="0" animBg="1"/>
      <p:bldP spid="35" grpId="0" animBg="1"/>
      <p:bldP spid="37" grpId="0" animBg="1"/>
      <p:bldP spid="36" grpId="0" animBg="1"/>
      <p:bldP spid="32" grpId="0" animBg="1"/>
      <p:bldP spid="33" grpId="0" animBg="1"/>
      <p:bldP spid="38" grpId="0" animBg="1"/>
      <p:bldP spid="39" grpId="0"/>
      <p:bldP spid="70" grpId="0"/>
      <p:bldP spid="40" grpId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6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8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2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325.xml><?xml version="1.0" encoding="utf-8"?>
<p:tagLst xmlns:p="http://schemas.openxmlformats.org/presentationml/2006/main">
  <p:tag name="COMMONDATA" val="eyJoZGlkIjoiOWYxMzdiMzlkOTg3NDY4NzhiNDg4YWUyODc4NjdlZDcifQ=="/>
  <p:tag name="KSO_WPP_MARK_KEY" val="04e43911-1418-414f-824d-f83894894f4a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TABLE_ENDDRAG_ORIGIN_RECT" val="688*210"/>
  <p:tag name="TABLE_ENDDRAG_RECT" val="64*142*688*210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21767</Words>
  <Application>WPS 演示</Application>
  <PresentationFormat>宽屏</PresentationFormat>
  <Paragraphs>1432</Paragraphs>
  <Slides>42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42</vt:i4>
      </vt:variant>
    </vt:vector>
  </HeadingPairs>
  <TitlesOfParts>
    <vt:vector size="65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Times New Roman</vt:lpstr>
      <vt:lpstr>黑体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第1季 第8章：激光SLAM系统 </vt:lpstr>
      <vt:lpstr>本书内容安排</vt:lpstr>
      <vt:lpstr>SLAM，你真的了解吗？</vt:lpstr>
      <vt:lpstr>先学激光SLAM，还是先学视觉SLAM？</vt:lpstr>
      <vt:lpstr>先学激光SLAM，还是先学视觉SLAM？</vt:lpstr>
      <vt:lpstr>先学激光SLAM，还是先学视觉SLAM？</vt:lpstr>
      <vt:lpstr>内容概要</vt:lpstr>
      <vt:lpstr>7.1 SLAM发展简史</vt:lpstr>
      <vt:lpstr>8.1 Gmapping算法</vt:lpstr>
      <vt:lpstr>8.1 Gmapping算法</vt:lpstr>
      <vt:lpstr>8.1 Gmapping算法</vt:lpstr>
      <vt:lpstr>8.1 Gmapping算法</vt:lpstr>
      <vt:lpstr>8.1 Gmapping算法</vt:lpstr>
      <vt:lpstr>8.1 Gmapping算法</vt:lpstr>
      <vt:lpstr>8.1 Gmapping算法</vt:lpstr>
      <vt:lpstr>8.1 Gmapping算法</vt:lpstr>
      <vt:lpstr>8.1 Gmapping算法</vt:lpstr>
      <vt:lpstr>8.1 Gmapping算法</vt:lpstr>
      <vt:lpstr>8.1 Gmapping算法</vt:lpstr>
      <vt:lpstr>内容概要</vt:lpstr>
      <vt:lpstr>8.1 Gmapping算法</vt:lpstr>
      <vt:lpstr>8.1 Gmapping算法</vt:lpstr>
      <vt:lpstr>8.2 Cartographer算法</vt:lpstr>
      <vt:lpstr>8.2 Cartographer算法</vt:lpstr>
      <vt:lpstr>8.2 Cartographer算法</vt:lpstr>
      <vt:lpstr>8.2 Cartographer算法</vt:lpstr>
      <vt:lpstr>8.2 Cartographer算法</vt:lpstr>
      <vt:lpstr>8.2 Cartographer算法</vt:lpstr>
      <vt:lpstr>8.2 Cartographer算法</vt:lpstr>
      <vt:lpstr>8.2 Cartographer算法</vt:lpstr>
      <vt:lpstr>8.2 Cartographer算法</vt:lpstr>
      <vt:lpstr>8.2 Cartographer算法</vt:lpstr>
      <vt:lpstr>8.2 Cartographer算法</vt:lpstr>
      <vt:lpstr>8.2 Cartographer算法</vt:lpstr>
      <vt:lpstr>8.2 Cartographer算法</vt:lpstr>
      <vt:lpstr>内容概要</vt:lpstr>
      <vt:lpstr>8.2 Cartographer算法</vt:lpstr>
      <vt:lpstr>8.2 Cartographer算法</vt:lpstr>
      <vt:lpstr>8.3 LOAM算法</vt:lpstr>
      <vt:lpstr>8.3 LOAM算法</vt:lpstr>
      <vt:lpstr>PowerPoint 演示文稿</vt:lpstr>
      <vt:lpstr>敬请关注,长期更新...  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小小虎蚜</cp:lastModifiedBy>
  <cp:revision>1560</cp:revision>
  <dcterms:created xsi:type="dcterms:W3CDTF">2019-06-19T02:08:00Z</dcterms:created>
  <dcterms:modified xsi:type="dcterms:W3CDTF">2024-05-21T17:35:26Z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666800C72B1842E3919A710CF4E6926B</vt:lpwstr>
  </property>
</Properties>
</file>